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356" r:id="rId3"/>
    <p:sldId id="257" r:id="rId4"/>
    <p:sldId id="357" r:id="rId5"/>
    <p:sldId id="345" r:id="rId6"/>
    <p:sldId id="313" r:id="rId7"/>
    <p:sldId id="319" r:id="rId8"/>
    <p:sldId id="320" r:id="rId9"/>
    <p:sldId id="321" r:id="rId10"/>
    <p:sldId id="350" r:id="rId11"/>
    <p:sldId id="346" r:id="rId12"/>
    <p:sldId id="259" r:id="rId13"/>
    <p:sldId id="260" r:id="rId14"/>
    <p:sldId id="340" r:id="rId15"/>
    <p:sldId id="355" r:id="rId16"/>
    <p:sldId id="353" r:id="rId17"/>
    <p:sldId id="352" r:id="rId18"/>
    <p:sldId id="270" r:id="rId19"/>
    <p:sldId id="305" r:id="rId20"/>
    <p:sldId id="300" r:id="rId21"/>
    <p:sldId id="274" r:id="rId22"/>
    <p:sldId id="325" r:id="rId23"/>
    <p:sldId id="326" r:id="rId24"/>
    <p:sldId id="316" r:id="rId25"/>
    <p:sldId id="317" r:id="rId26"/>
    <p:sldId id="309" r:id="rId27"/>
    <p:sldId id="265" r:id="rId28"/>
    <p:sldId id="281" r:id="rId29"/>
    <p:sldId id="308" r:id="rId30"/>
    <p:sldId id="284" r:id="rId31"/>
    <p:sldId id="318" r:id="rId32"/>
    <p:sldId id="291" r:id="rId33"/>
    <p:sldId id="287" r:id="rId34"/>
    <p:sldId id="288" r:id="rId35"/>
    <p:sldId id="351" r:id="rId36"/>
    <p:sldId id="354" r:id="rId37"/>
    <p:sldId id="342" r:id="rId38"/>
    <p:sldId id="285" r:id="rId39"/>
    <p:sldId id="292" r:id="rId40"/>
    <p:sldId id="327" r:id="rId41"/>
    <p:sldId id="335" r:id="rId42"/>
    <p:sldId id="341" r:id="rId43"/>
    <p:sldId id="289" r:id="rId44"/>
    <p:sldId id="295" r:id="rId45"/>
    <p:sldId id="296" r:id="rId46"/>
    <p:sldId id="297" r:id="rId47"/>
    <p:sldId id="298" r:id="rId48"/>
    <p:sldId id="303" r:id="rId49"/>
    <p:sldId id="343" r:id="rId50"/>
    <p:sldId id="347" r:id="rId51"/>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66FFCC"/>
    <a:srgbClr val="0080FF"/>
    <a:srgbClr val="FF8000"/>
    <a:srgbClr val="FF6666"/>
    <a:srgbClr val="FFFF66"/>
    <a:srgbClr val="FF6FCF"/>
    <a:srgbClr val="66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02" autoAdjust="0"/>
    <p:restoredTop sz="99783" autoAdjust="0"/>
  </p:normalViewPr>
  <p:slideViewPr>
    <p:cSldViewPr snapToGrid="0" snapToObjects="1">
      <p:cViewPr varScale="1">
        <p:scale>
          <a:sx n="74" d="100"/>
          <a:sy n="74" d="100"/>
        </p:scale>
        <p:origin x="676" y="56"/>
      </p:cViewPr>
      <p:guideLst>
        <p:guide orient="horz" pos="2160"/>
        <p:guide pos="2880"/>
      </p:guideLst>
    </p:cSldViewPr>
  </p:slideViewPr>
  <p:outlineViewPr>
    <p:cViewPr>
      <p:scale>
        <a:sx n="33" d="100"/>
        <a:sy n="33" d="100"/>
      </p:scale>
      <p:origin x="16" y="14344"/>
    </p:cViewPr>
  </p:outlineViewPr>
  <p:notesTextViewPr>
    <p:cViewPr>
      <p:scale>
        <a:sx n="100" d="100"/>
        <a:sy n="100" d="100"/>
      </p:scale>
      <p:origin x="0" y="0"/>
    </p:cViewPr>
  </p:notesTextViewPr>
  <p:sorterViewPr>
    <p:cViewPr>
      <p:scale>
        <a:sx n="42" d="100"/>
        <a:sy n="42" d="100"/>
      </p:scale>
      <p:origin x="0" y="0"/>
    </p:cViewPr>
  </p:sorterViewPr>
  <p:notesViewPr>
    <p:cSldViewPr snapToGrid="0" snapToObjects="1">
      <p:cViewPr varScale="1">
        <p:scale>
          <a:sx n="71" d="100"/>
          <a:sy n="71" d="100"/>
        </p:scale>
        <p:origin x="190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70646696929634E-2"/>
          <c:y val="2.2828261332198341E-2"/>
          <c:w val="0.91513861548556397"/>
          <c:h val="0.78913828740157499"/>
        </c:manualLayout>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cat>
            <c:strRef>
              <c:f>Sheet1!$A$2:$A$5</c:f>
              <c:strCache>
                <c:ptCount val="4"/>
                <c:pt idx="0">
                  <c:v>Mood Disorders</c:v>
                </c:pt>
                <c:pt idx="1">
                  <c:v>Anxiety Disorders</c:v>
                </c:pt>
                <c:pt idx="2">
                  <c:v>Substance Abuse</c:v>
                </c:pt>
                <c:pt idx="3">
                  <c:v>Impulse Control Disorders</c:v>
                </c:pt>
              </c:strCache>
            </c:strRef>
          </c:cat>
          <c:val>
            <c:numRef>
              <c:f>Sheet1!$B$2:$B$5</c:f>
              <c:numCache>
                <c:formatCode>General</c:formatCode>
                <c:ptCount val="4"/>
                <c:pt idx="0">
                  <c:v>16.600000000000001</c:v>
                </c:pt>
                <c:pt idx="1">
                  <c:v>23.3</c:v>
                </c:pt>
                <c:pt idx="2">
                  <c:v>9.7000000000000011</c:v>
                </c:pt>
                <c:pt idx="3">
                  <c:v>9.1</c:v>
                </c:pt>
              </c:numCache>
            </c:numRef>
          </c:val>
          <c:extLst>
            <c:ext xmlns:c16="http://schemas.microsoft.com/office/drawing/2014/chart" uri="{C3380CC4-5D6E-409C-BE32-E72D297353CC}">
              <c16:uniqueId val="{00000000-2498-5B47-A8F4-6AC43DABF045}"/>
            </c:ext>
          </c:extLst>
        </c:ser>
        <c:ser>
          <c:idx val="1"/>
          <c:order val="1"/>
          <c:tx>
            <c:strRef>
              <c:f>Sheet1!$C$1</c:f>
              <c:strCache>
                <c:ptCount val="1"/>
                <c:pt idx="0">
                  <c:v>1</c:v>
                </c:pt>
              </c:strCache>
            </c:strRef>
          </c:tx>
          <c:spPr>
            <a:solidFill>
              <a:schemeClr val="accent2"/>
            </a:solidFill>
            <a:ln>
              <a:noFill/>
            </a:ln>
            <a:effectLst/>
          </c:spPr>
          <c:invertIfNegative val="0"/>
          <c:cat>
            <c:strRef>
              <c:f>Sheet1!$A$2:$A$5</c:f>
              <c:strCache>
                <c:ptCount val="4"/>
                <c:pt idx="0">
                  <c:v>Mood Disorders</c:v>
                </c:pt>
                <c:pt idx="1">
                  <c:v>Anxiety Disorders</c:v>
                </c:pt>
                <c:pt idx="2">
                  <c:v>Substance Abuse</c:v>
                </c:pt>
                <c:pt idx="3">
                  <c:v>Impulse Control Disorders</c:v>
                </c:pt>
              </c:strCache>
            </c:strRef>
          </c:cat>
          <c:val>
            <c:numRef>
              <c:f>Sheet1!$C$2:$C$5</c:f>
              <c:numCache>
                <c:formatCode>General</c:formatCode>
                <c:ptCount val="4"/>
                <c:pt idx="0">
                  <c:v>20.100000000000001</c:v>
                </c:pt>
                <c:pt idx="1">
                  <c:v>30</c:v>
                </c:pt>
                <c:pt idx="2">
                  <c:v>16</c:v>
                </c:pt>
                <c:pt idx="3">
                  <c:v>16</c:v>
                </c:pt>
              </c:numCache>
            </c:numRef>
          </c:val>
          <c:extLst>
            <c:ext xmlns:c16="http://schemas.microsoft.com/office/drawing/2014/chart" uri="{C3380CC4-5D6E-409C-BE32-E72D297353CC}">
              <c16:uniqueId val="{00000001-2498-5B47-A8F4-6AC43DABF045}"/>
            </c:ext>
          </c:extLst>
        </c:ser>
        <c:ser>
          <c:idx val="2"/>
          <c:order val="2"/>
          <c:tx>
            <c:strRef>
              <c:f>Sheet1!$D$1</c:f>
              <c:strCache>
                <c:ptCount val="1"/>
                <c:pt idx="0">
                  <c:v>2</c:v>
                </c:pt>
              </c:strCache>
            </c:strRef>
          </c:tx>
          <c:spPr>
            <a:solidFill>
              <a:schemeClr val="accent3"/>
            </a:solidFill>
            <a:ln>
              <a:noFill/>
            </a:ln>
            <a:effectLst/>
          </c:spPr>
          <c:invertIfNegative val="0"/>
          <c:cat>
            <c:strRef>
              <c:f>Sheet1!$A$2:$A$5</c:f>
              <c:strCache>
                <c:ptCount val="4"/>
                <c:pt idx="0">
                  <c:v>Mood Disorders</c:v>
                </c:pt>
                <c:pt idx="1">
                  <c:v>Anxiety Disorders</c:v>
                </c:pt>
                <c:pt idx="2">
                  <c:v>Substance Abuse</c:v>
                </c:pt>
                <c:pt idx="3">
                  <c:v>Impulse Control Disorders</c:v>
                </c:pt>
              </c:strCache>
            </c:strRef>
          </c:cat>
          <c:val>
            <c:numRef>
              <c:f>Sheet1!$D$2:$D$5</c:f>
              <c:numCache>
                <c:formatCode>General</c:formatCode>
                <c:ptCount val="4"/>
                <c:pt idx="0">
                  <c:v>32</c:v>
                </c:pt>
                <c:pt idx="1">
                  <c:v>43</c:v>
                </c:pt>
                <c:pt idx="2">
                  <c:v>22</c:v>
                </c:pt>
                <c:pt idx="3">
                  <c:v>29</c:v>
                </c:pt>
              </c:numCache>
            </c:numRef>
          </c:val>
          <c:extLst>
            <c:ext xmlns:c16="http://schemas.microsoft.com/office/drawing/2014/chart" uri="{C3380CC4-5D6E-409C-BE32-E72D297353CC}">
              <c16:uniqueId val="{00000002-2498-5B47-A8F4-6AC43DABF045}"/>
            </c:ext>
          </c:extLst>
        </c:ser>
        <c:ser>
          <c:idx val="3"/>
          <c:order val="3"/>
          <c:tx>
            <c:strRef>
              <c:f>Sheet1!$E$1</c:f>
              <c:strCache>
                <c:ptCount val="1"/>
                <c:pt idx="0">
                  <c:v>3</c:v>
                </c:pt>
              </c:strCache>
            </c:strRef>
          </c:tx>
          <c:spPr>
            <a:solidFill>
              <a:schemeClr val="accent4"/>
            </a:solidFill>
            <a:ln>
              <a:noFill/>
            </a:ln>
            <a:effectLst/>
          </c:spPr>
          <c:invertIfNegative val="0"/>
          <c:cat>
            <c:strRef>
              <c:f>Sheet1!$A$2:$A$5</c:f>
              <c:strCache>
                <c:ptCount val="4"/>
                <c:pt idx="0">
                  <c:v>Mood Disorders</c:v>
                </c:pt>
                <c:pt idx="1">
                  <c:v>Anxiety Disorders</c:v>
                </c:pt>
                <c:pt idx="2">
                  <c:v>Substance Abuse</c:v>
                </c:pt>
                <c:pt idx="3">
                  <c:v>Impulse Control Disorders</c:v>
                </c:pt>
              </c:strCache>
            </c:strRef>
          </c:cat>
          <c:val>
            <c:numRef>
              <c:f>Sheet1!$E$2:$E$5</c:f>
              <c:numCache>
                <c:formatCode>General</c:formatCode>
                <c:ptCount val="4"/>
                <c:pt idx="0">
                  <c:v>42</c:v>
                </c:pt>
                <c:pt idx="1">
                  <c:v>51</c:v>
                </c:pt>
                <c:pt idx="2">
                  <c:v>30</c:v>
                </c:pt>
                <c:pt idx="3">
                  <c:v>34</c:v>
                </c:pt>
              </c:numCache>
            </c:numRef>
          </c:val>
          <c:extLst>
            <c:ext xmlns:c16="http://schemas.microsoft.com/office/drawing/2014/chart" uri="{C3380CC4-5D6E-409C-BE32-E72D297353CC}">
              <c16:uniqueId val="{00000003-2498-5B47-A8F4-6AC43DABF045}"/>
            </c:ext>
          </c:extLst>
        </c:ser>
        <c:ser>
          <c:idx val="4"/>
          <c:order val="4"/>
          <c:tx>
            <c:strRef>
              <c:f>Sheet1!$F$1</c:f>
              <c:strCache>
                <c:ptCount val="1"/>
                <c:pt idx="0">
                  <c:v>≥ 4</c:v>
                </c:pt>
              </c:strCache>
            </c:strRef>
          </c:tx>
          <c:spPr>
            <a:solidFill>
              <a:schemeClr val="accent5"/>
            </a:solidFill>
            <a:ln>
              <a:noFill/>
            </a:ln>
            <a:effectLst/>
          </c:spPr>
          <c:invertIfNegative val="0"/>
          <c:cat>
            <c:strRef>
              <c:f>Sheet1!$A$2:$A$5</c:f>
              <c:strCache>
                <c:ptCount val="4"/>
                <c:pt idx="0">
                  <c:v>Mood Disorders</c:v>
                </c:pt>
                <c:pt idx="1">
                  <c:v>Anxiety Disorders</c:v>
                </c:pt>
                <c:pt idx="2">
                  <c:v>Substance Abuse</c:v>
                </c:pt>
                <c:pt idx="3">
                  <c:v>Impulse Control Disorders</c:v>
                </c:pt>
              </c:strCache>
            </c:strRef>
          </c:cat>
          <c:val>
            <c:numRef>
              <c:f>Sheet1!$F$2:$F$5</c:f>
              <c:numCache>
                <c:formatCode>General</c:formatCode>
                <c:ptCount val="4"/>
                <c:pt idx="0">
                  <c:v>52</c:v>
                </c:pt>
                <c:pt idx="1">
                  <c:v>70</c:v>
                </c:pt>
                <c:pt idx="2">
                  <c:v>44</c:v>
                </c:pt>
                <c:pt idx="3">
                  <c:v>53</c:v>
                </c:pt>
              </c:numCache>
            </c:numRef>
          </c:val>
          <c:extLst>
            <c:ext xmlns:c16="http://schemas.microsoft.com/office/drawing/2014/chart" uri="{C3380CC4-5D6E-409C-BE32-E72D297353CC}">
              <c16:uniqueId val="{00000004-2498-5B47-A8F4-6AC43DABF045}"/>
            </c:ext>
          </c:extLst>
        </c:ser>
        <c:dLbls>
          <c:showLegendKey val="0"/>
          <c:showVal val="0"/>
          <c:showCatName val="0"/>
          <c:showSerName val="0"/>
          <c:showPercent val="0"/>
          <c:showBubbleSize val="0"/>
        </c:dLbls>
        <c:gapWidth val="219"/>
        <c:overlap val="-27"/>
        <c:axId val="348565448"/>
        <c:axId val="348561136"/>
      </c:barChart>
      <c:catAx>
        <c:axId val="34856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8561136"/>
        <c:crosses val="autoZero"/>
        <c:auto val="1"/>
        <c:lblAlgn val="ctr"/>
        <c:lblOffset val="100"/>
        <c:noMultiLvlLbl val="0"/>
      </c:catAx>
      <c:valAx>
        <c:axId val="34856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65448"/>
        <c:crosses val="autoZero"/>
        <c:crossBetween val="between"/>
      </c:valAx>
      <c:spPr>
        <a:noFill/>
        <a:ln>
          <a:noFill/>
        </a:ln>
        <a:effectLst/>
      </c:spPr>
    </c:plotArea>
    <c:legend>
      <c:legendPos val="b"/>
      <c:layout>
        <c:manualLayout>
          <c:xMode val="edge"/>
          <c:yMode val="edge"/>
          <c:x val="0.34449524278215199"/>
          <c:y val="0.91730019685039399"/>
          <c:w val="0.27559284776902898"/>
          <c:h val="8.2699723345392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706466969296E-2"/>
          <c:y val="3.3639072143009201E-2"/>
          <c:w val="0.91513861548556397"/>
          <c:h val="0.78913828740157499"/>
        </c:manualLayout>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cat>
            <c:strRef>
              <c:f>Sheet1!$A$2:$A$6</c:f>
              <c:strCache>
                <c:ptCount val="5"/>
                <c:pt idx="0">
                  <c:v>Ischemic Heart Disease</c:v>
                </c:pt>
                <c:pt idx="1">
                  <c:v>Stroke</c:v>
                </c:pt>
                <c:pt idx="2">
                  <c:v>COPD</c:v>
                </c:pt>
                <c:pt idx="3">
                  <c:v>Diabetes </c:v>
                </c:pt>
                <c:pt idx="4">
                  <c:v>Sexually Transmitted Disease</c:v>
                </c:pt>
              </c:strCache>
            </c:strRef>
          </c:cat>
          <c:val>
            <c:numRef>
              <c:f>Sheet1!$B$2:$B$6</c:f>
              <c:numCache>
                <c:formatCode>General</c:formatCode>
                <c:ptCount val="5"/>
                <c:pt idx="0">
                  <c:v>3.7</c:v>
                </c:pt>
                <c:pt idx="1">
                  <c:v>2.6</c:v>
                </c:pt>
                <c:pt idx="2">
                  <c:v>2.8</c:v>
                </c:pt>
                <c:pt idx="3">
                  <c:v>4.3</c:v>
                </c:pt>
                <c:pt idx="4">
                  <c:v>5.6</c:v>
                </c:pt>
              </c:numCache>
            </c:numRef>
          </c:val>
          <c:extLst>
            <c:ext xmlns:c16="http://schemas.microsoft.com/office/drawing/2014/chart" uri="{C3380CC4-5D6E-409C-BE32-E72D297353CC}">
              <c16:uniqueId val="{00000000-B62E-D14D-A014-9E2FB96081CE}"/>
            </c:ext>
          </c:extLst>
        </c:ser>
        <c:ser>
          <c:idx val="1"/>
          <c:order val="1"/>
          <c:tx>
            <c:strRef>
              <c:f>Sheet1!$C$1</c:f>
              <c:strCache>
                <c:ptCount val="1"/>
                <c:pt idx="0">
                  <c:v>1</c:v>
                </c:pt>
              </c:strCache>
            </c:strRef>
          </c:tx>
          <c:spPr>
            <a:solidFill>
              <a:schemeClr val="accent2"/>
            </a:solidFill>
            <a:ln>
              <a:noFill/>
            </a:ln>
            <a:effectLst/>
          </c:spPr>
          <c:invertIfNegative val="0"/>
          <c:cat>
            <c:strRef>
              <c:f>Sheet1!$A$2:$A$6</c:f>
              <c:strCache>
                <c:ptCount val="5"/>
                <c:pt idx="0">
                  <c:v>Ischemic Heart Disease</c:v>
                </c:pt>
                <c:pt idx="1">
                  <c:v>Stroke</c:v>
                </c:pt>
                <c:pt idx="2">
                  <c:v>COPD</c:v>
                </c:pt>
                <c:pt idx="3">
                  <c:v>Diabetes </c:v>
                </c:pt>
                <c:pt idx="4">
                  <c:v>Sexually Transmitted Disease</c:v>
                </c:pt>
              </c:strCache>
            </c:strRef>
          </c:cat>
          <c:val>
            <c:numRef>
              <c:f>Sheet1!$C$2:$C$6</c:f>
              <c:numCache>
                <c:formatCode>General</c:formatCode>
                <c:ptCount val="5"/>
                <c:pt idx="0">
                  <c:v>3.5</c:v>
                </c:pt>
                <c:pt idx="1">
                  <c:v>2.4</c:v>
                </c:pt>
                <c:pt idx="2">
                  <c:v>4.4000000000000004</c:v>
                </c:pt>
                <c:pt idx="3">
                  <c:v>4.0999999999999996</c:v>
                </c:pt>
                <c:pt idx="4">
                  <c:v>8.6</c:v>
                </c:pt>
              </c:numCache>
            </c:numRef>
          </c:val>
          <c:extLst>
            <c:ext xmlns:c16="http://schemas.microsoft.com/office/drawing/2014/chart" uri="{C3380CC4-5D6E-409C-BE32-E72D297353CC}">
              <c16:uniqueId val="{00000001-B62E-D14D-A014-9E2FB96081CE}"/>
            </c:ext>
          </c:extLst>
        </c:ser>
        <c:ser>
          <c:idx val="2"/>
          <c:order val="2"/>
          <c:tx>
            <c:strRef>
              <c:f>Sheet1!$D$1</c:f>
              <c:strCache>
                <c:ptCount val="1"/>
                <c:pt idx="0">
                  <c:v>2</c:v>
                </c:pt>
              </c:strCache>
            </c:strRef>
          </c:tx>
          <c:spPr>
            <a:solidFill>
              <a:schemeClr val="accent3"/>
            </a:solidFill>
            <a:ln>
              <a:noFill/>
            </a:ln>
            <a:effectLst/>
          </c:spPr>
          <c:invertIfNegative val="0"/>
          <c:cat>
            <c:strRef>
              <c:f>Sheet1!$A$2:$A$6</c:f>
              <c:strCache>
                <c:ptCount val="5"/>
                <c:pt idx="0">
                  <c:v>Ischemic Heart Disease</c:v>
                </c:pt>
                <c:pt idx="1">
                  <c:v>Stroke</c:v>
                </c:pt>
                <c:pt idx="2">
                  <c:v>COPD</c:v>
                </c:pt>
                <c:pt idx="3">
                  <c:v>Diabetes </c:v>
                </c:pt>
                <c:pt idx="4">
                  <c:v>Sexually Transmitted Disease</c:v>
                </c:pt>
              </c:strCache>
            </c:strRef>
          </c:cat>
          <c:val>
            <c:numRef>
              <c:f>Sheet1!$D$2:$D$6</c:f>
              <c:numCache>
                <c:formatCode>General</c:formatCode>
                <c:ptCount val="5"/>
                <c:pt idx="0">
                  <c:v>3.4</c:v>
                </c:pt>
                <c:pt idx="1">
                  <c:v>2</c:v>
                </c:pt>
                <c:pt idx="2">
                  <c:v>4.4000000000000004</c:v>
                </c:pt>
                <c:pt idx="3">
                  <c:v>3.9</c:v>
                </c:pt>
                <c:pt idx="4">
                  <c:v>10.4</c:v>
                </c:pt>
              </c:numCache>
            </c:numRef>
          </c:val>
          <c:extLst>
            <c:ext xmlns:c16="http://schemas.microsoft.com/office/drawing/2014/chart" uri="{C3380CC4-5D6E-409C-BE32-E72D297353CC}">
              <c16:uniqueId val="{00000002-B62E-D14D-A014-9E2FB96081CE}"/>
            </c:ext>
          </c:extLst>
        </c:ser>
        <c:ser>
          <c:idx val="3"/>
          <c:order val="3"/>
          <c:tx>
            <c:strRef>
              <c:f>Sheet1!$E$1</c:f>
              <c:strCache>
                <c:ptCount val="1"/>
                <c:pt idx="0">
                  <c:v>3</c:v>
                </c:pt>
              </c:strCache>
            </c:strRef>
          </c:tx>
          <c:spPr>
            <a:solidFill>
              <a:schemeClr val="accent4"/>
            </a:solidFill>
            <a:ln>
              <a:noFill/>
            </a:ln>
            <a:effectLst/>
          </c:spPr>
          <c:invertIfNegative val="0"/>
          <c:cat>
            <c:strRef>
              <c:f>Sheet1!$A$2:$A$6</c:f>
              <c:strCache>
                <c:ptCount val="5"/>
                <c:pt idx="0">
                  <c:v>Ischemic Heart Disease</c:v>
                </c:pt>
                <c:pt idx="1">
                  <c:v>Stroke</c:v>
                </c:pt>
                <c:pt idx="2">
                  <c:v>COPD</c:v>
                </c:pt>
                <c:pt idx="3">
                  <c:v>Diabetes </c:v>
                </c:pt>
                <c:pt idx="4">
                  <c:v>Sexually Transmitted Disease</c:v>
                </c:pt>
              </c:strCache>
            </c:strRef>
          </c:cat>
          <c:val>
            <c:numRef>
              <c:f>Sheet1!$E$2:$E$6</c:f>
              <c:numCache>
                <c:formatCode>General</c:formatCode>
                <c:ptCount val="5"/>
                <c:pt idx="0">
                  <c:v>4.5999999999999996</c:v>
                </c:pt>
                <c:pt idx="1">
                  <c:v>2.9</c:v>
                </c:pt>
                <c:pt idx="2">
                  <c:v>5.7</c:v>
                </c:pt>
                <c:pt idx="3">
                  <c:v>5</c:v>
                </c:pt>
                <c:pt idx="4">
                  <c:v>13.1</c:v>
                </c:pt>
              </c:numCache>
            </c:numRef>
          </c:val>
          <c:extLst>
            <c:ext xmlns:c16="http://schemas.microsoft.com/office/drawing/2014/chart" uri="{C3380CC4-5D6E-409C-BE32-E72D297353CC}">
              <c16:uniqueId val="{00000003-B62E-D14D-A014-9E2FB96081CE}"/>
            </c:ext>
          </c:extLst>
        </c:ser>
        <c:ser>
          <c:idx val="4"/>
          <c:order val="4"/>
          <c:tx>
            <c:strRef>
              <c:f>Sheet1!$F$1</c:f>
              <c:strCache>
                <c:ptCount val="1"/>
                <c:pt idx="0">
                  <c:v>≥ 4</c:v>
                </c:pt>
              </c:strCache>
            </c:strRef>
          </c:tx>
          <c:spPr>
            <a:solidFill>
              <a:schemeClr val="accent5"/>
            </a:solidFill>
            <a:ln>
              <a:noFill/>
            </a:ln>
            <a:effectLst/>
          </c:spPr>
          <c:invertIfNegative val="0"/>
          <c:cat>
            <c:strRef>
              <c:f>Sheet1!$A$2:$A$6</c:f>
              <c:strCache>
                <c:ptCount val="5"/>
                <c:pt idx="0">
                  <c:v>Ischemic Heart Disease</c:v>
                </c:pt>
                <c:pt idx="1">
                  <c:v>Stroke</c:v>
                </c:pt>
                <c:pt idx="2">
                  <c:v>COPD</c:v>
                </c:pt>
                <c:pt idx="3">
                  <c:v>Diabetes </c:v>
                </c:pt>
                <c:pt idx="4">
                  <c:v>Sexually Transmitted Disease</c:v>
                </c:pt>
              </c:strCache>
            </c:strRef>
          </c:cat>
          <c:val>
            <c:numRef>
              <c:f>Sheet1!$F$2:$F$6</c:f>
              <c:numCache>
                <c:formatCode>General</c:formatCode>
                <c:ptCount val="5"/>
                <c:pt idx="0">
                  <c:v>5.6</c:v>
                </c:pt>
                <c:pt idx="1">
                  <c:v>4.0999999999999996</c:v>
                </c:pt>
                <c:pt idx="2">
                  <c:v>8.7000000000000011</c:v>
                </c:pt>
                <c:pt idx="3">
                  <c:v>5.8</c:v>
                </c:pt>
                <c:pt idx="4">
                  <c:v>16.7</c:v>
                </c:pt>
              </c:numCache>
            </c:numRef>
          </c:val>
          <c:extLst>
            <c:ext xmlns:c16="http://schemas.microsoft.com/office/drawing/2014/chart" uri="{C3380CC4-5D6E-409C-BE32-E72D297353CC}">
              <c16:uniqueId val="{00000004-B62E-D14D-A014-9E2FB96081CE}"/>
            </c:ext>
          </c:extLst>
        </c:ser>
        <c:dLbls>
          <c:showLegendKey val="0"/>
          <c:showVal val="0"/>
          <c:showCatName val="0"/>
          <c:showSerName val="0"/>
          <c:showPercent val="0"/>
          <c:showBubbleSize val="0"/>
        </c:dLbls>
        <c:gapWidth val="219"/>
        <c:overlap val="-27"/>
        <c:axId val="348561528"/>
        <c:axId val="348561920"/>
      </c:barChart>
      <c:catAx>
        <c:axId val="34856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8561920"/>
        <c:crosses val="autoZero"/>
        <c:auto val="1"/>
        <c:lblAlgn val="ctr"/>
        <c:lblOffset val="100"/>
        <c:noMultiLvlLbl val="0"/>
      </c:catAx>
      <c:valAx>
        <c:axId val="34856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61528"/>
        <c:crosses val="autoZero"/>
        <c:crossBetween val="between"/>
      </c:valAx>
      <c:spPr>
        <a:noFill/>
        <a:ln>
          <a:noFill/>
        </a:ln>
        <a:effectLst/>
      </c:spPr>
    </c:plotArea>
    <c:legend>
      <c:legendPos val="b"/>
      <c:layout>
        <c:manualLayout>
          <c:xMode val="edge"/>
          <c:yMode val="edge"/>
          <c:x val="0.34449524278215199"/>
          <c:y val="0.91730019685039399"/>
          <c:w val="0.27559284776902898"/>
          <c:h val="8.2699723345392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706466969296E-2"/>
          <c:y val="7.4179612683549695E-2"/>
          <c:w val="0.91513861548556397"/>
          <c:h val="0.78913828740157499"/>
        </c:manualLayout>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cat>
            <c:strRef>
              <c:f>Sheet1!$A$2:$A$4</c:f>
              <c:strCache>
                <c:ptCount val="3"/>
                <c:pt idx="0">
                  <c:v>Absenteeism</c:v>
                </c:pt>
                <c:pt idx="1">
                  <c:v>Financial Problems</c:v>
                </c:pt>
                <c:pt idx="2">
                  <c:v>Job Problems</c:v>
                </c:pt>
              </c:strCache>
            </c:strRef>
          </c:cat>
          <c:val>
            <c:numRef>
              <c:f>Sheet1!$B$2:$B$4</c:f>
              <c:numCache>
                <c:formatCode>General</c:formatCode>
                <c:ptCount val="3"/>
                <c:pt idx="0">
                  <c:v>6</c:v>
                </c:pt>
                <c:pt idx="1">
                  <c:v>10.5</c:v>
                </c:pt>
                <c:pt idx="2">
                  <c:v>8.3000000000000007</c:v>
                </c:pt>
              </c:numCache>
            </c:numRef>
          </c:val>
          <c:extLst>
            <c:ext xmlns:c16="http://schemas.microsoft.com/office/drawing/2014/chart" uri="{C3380CC4-5D6E-409C-BE32-E72D297353CC}">
              <c16:uniqueId val="{00000000-4226-4643-9C04-07EF98B366E5}"/>
            </c:ext>
          </c:extLst>
        </c:ser>
        <c:ser>
          <c:idx val="1"/>
          <c:order val="1"/>
          <c:tx>
            <c:strRef>
              <c:f>Sheet1!$C$1</c:f>
              <c:strCache>
                <c:ptCount val="1"/>
                <c:pt idx="0">
                  <c:v>1</c:v>
                </c:pt>
              </c:strCache>
            </c:strRef>
          </c:tx>
          <c:spPr>
            <a:solidFill>
              <a:schemeClr val="accent2"/>
            </a:solidFill>
            <a:ln>
              <a:noFill/>
            </a:ln>
            <a:effectLst/>
          </c:spPr>
          <c:invertIfNegative val="0"/>
          <c:cat>
            <c:strRef>
              <c:f>Sheet1!$A$2:$A$4</c:f>
              <c:strCache>
                <c:ptCount val="3"/>
                <c:pt idx="0">
                  <c:v>Absenteeism</c:v>
                </c:pt>
                <c:pt idx="1">
                  <c:v>Financial Problems</c:v>
                </c:pt>
                <c:pt idx="2">
                  <c:v>Job Problems</c:v>
                </c:pt>
              </c:strCache>
            </c:strRef>
          </c:cat>
          <c:val>
            <c:numRef>
              <c:f>Sheet1!$C$2:$C$4</c:f>
              <c:numCache>
                <c:formatCode>General</c:formatCode>
                <c:ptCount val="3"/>
                <c:pt idx="0">
                  <c:v>7.5</c:v>
                </c:pt>
                <c:pt idx="1">
                  <c:v>13.5</c:v>
                </c:pt>
                <c:pt idx="2">
                  <c:v>9.6</c:v>
                </c:pt>
              </c:numCache>
            </c:numRef>
          </c:val>
          <c:extLst>
            <c:ext xmlns:c16="http://schemas.microsoft.com/office/drawing/2014/chart" uri="{C3380CC4-5D6E-409C-BE32-E72D297353CC}">
              <c16:uniqueId val="{00000001-4226-4643-9C04-07EF98B366E5}"/>
            </c:ext>
          </c:extLst>
        </c:ser>
        <c:ser>
          <c:idx val="2"/>
          <c:order val="2"/>
          <c:tx>
            <c:strRef>
              <c:f>Sheet1!$D$1</c:f>
              <c:strCache>
                <c:ptCount val="1"/>
                <c:pt idx="0">
                  <c:v>2</c:v>
                </c:pt>
              </c:strCache>
            </c:strRef>
          </c:tx>
          <c:spPr>
            <a:solidFill>
              <a:schemeClr val="accent3"/>
            </a:solidFill>
            <a:ln>
              <a:noFill/>
            </a:ln>
            <a:effectLst/>
          </c:spPr>
          <c:invertIfNegative val="0"/>
          <c:cat>
            <c:strRef>
              <c:f>Sheet1!$A$2:$A$4</c:f>
              <c:strCache>
                <c:ptCount val="3"/>
                <c:pt idx="0">
                  <c:v>Absenteeism</c:v>
                </c:pt>
                <c:pt idx="1">
                  <c:v>Financial Problems</c:v>
                </c:pt>
                <c:pt idx="2">
                  <c:v>Job Problems</c:v>
                </c:pt>
              </c:strCache>
            </c:strRef>
          </c:cat>
          <c:val>
            <c:numRef>
              <c:f>Sheet1!$D$2:$D$4</c:f>
              <c:numCache>
                <c:formatCode>General</c:formatCode>
                <c:ptCount val="3"/>
                <c:pt idx="0">
                  <c:v>8.5</c:v>
                </c:pt>
                <c:pt idx="1">
                  <c:v>18.5</c:v>
                </c:pt>
                <c:pt idx="2">
                  <c:v>12</c:v>
                </c:pt>
              </c:numCache>
            </c:numRef>
          </c:val>
          <c:extLst>
            <c:ext xmlns:c16="http://schemas.microsoft.com/office/drawing/2014/chart" uri="{C3380CC4-5D6E-409C-BE32-E72D297353CC}">
              <c16:uniqueId val="{00000002-4226-4643-9C04-07EF98B366E5}"/>
            </c:ext>
          </c:extLst>
        </c:ser>
        <c:ser>
          <c:idx val="3"/>
          <c:order val="3"/>
          <c:tx>
            <c:strRef>
              <c:f>Sheet1!$E$1</c:f>
              <c:strCache>
                <c:ptCount val="1"/>
                <c:pt idx="0">
                  <c:v>3</c:v>
                </c:pt>
              </c:strCache>
            </c:strRef>
          </c:tx>
          <c:spPr>
            <a:solidFill>
              <a:schemeClr val="accent4"/>
            </a:solidFill>
            <a:ln>
              <a:noFill/>
            </a:ln>
            <a:effectLst/>
          </c:spPr>
          <c:invertIfNegative val="0"/>
          <c:cat>
            <c:strRef>
              <c:f>Sheet1!$A$2:$A$4</c:f>
              <c:strCache>
                <c:ptCount val="3"/>
                <c:pt idx="0">
                  <c:v>Absenteeism</c:v>
                </c:pt>
                <c:pt idx="1">
                  <c:v>Financial Problems</c:v>
                </c:pt>
                <c:pt idx="2">
                  <c:v>Job Problems</c:v>
                </c:pt>
              </c:strCache>
            </c:strRef>
          </c:cat>
          <c:val>
            <c:numRef>
              <c:f>Sheet1!$E$2:$E$4</c:f>
              <c:numCache>
                <c:formatCode>General</c:formatCode>
                <c:ptCount val="3"/>
                <c:pt idx="0">
                  <c:v>11.1</c:v>
                </c:pt>
                <c:pt idx="1">
                  <c:v>19.7</c:v>
                </c:pt>
                <c:pt idx="2">
                  <c:v>14.1</c:v>
                </c:pt>
              </c:numCache>
            </c:numRef>
          </c:val>
          <c:extLst>
            <c:ext xmlns:c16="http://schemas.microsoft.com/office/drawing/2014/chart" uri="{C3380CC4-5D6E-409C-BE32-E72D297353CC}">
              <c16:uniqueId val="{00000003-4226-4643-9C04-07EF98B366E5}"/>
            </c:ext>
          </c:extLst>
        </c:ser>
        <c:ser>
          <c:idx val="4"/>
          <c:order val="4"/>
          <c:tx>
            <c:strRef>
              <c:f>Sheet1!$F$1</c:f>
              <c:strCache>
                <c:ptCount val="1"/>
                <c:pt idx="0">
                  <c:v>≥ 4</c:v>
                </c:pt>
              </c:strCache>
            </c:strRef>
          </c:tx>
          <c:spPr>
            <a:solidFill>
              <a:schemeClr val="accent5"/>
            </a:solidFill>
            <a:ln>
              <a:noFill/>
            </a:ln>
            <a:effectLst/>
          </c:spPr>
          <c:invertIfNegative val="0"/>
          <c:cat>
            <c:strRef>
              <c:f>Sheet1!$A$2:$A$4</c:f>
              <c:strCache>
                <c:ptCount val="3"/>
                <c:pt idx="0">
                  <c:v>Absenteeism</c:v>
                </c:pt>
                <c:pt idx="1">
                  <c:v>Financial Problems</c:v>
                </c:pt>
                <c:pt idx="2">
                  <c:v>Job Problems</c:v>
                </c:pt>
              </c:strCache>
            </c:strRef>
          </c:cat>
          <c:val>
            <c:numRef>
              <c:f>Sheet1!$F$2:$F$4</c:f>
              <c:numCache>
                <c:formatCode>General</c:formatCode>
                <c:ptCount val="3"/>
                <c:pt idx="0">
                  <c:v>14.8</c:v>
                </c:pt>
                <c:pt idx="1">
                  <c:v>22.4</c:v>
                </c:pt>
                <c:pt idx="2">
                  <c:v>18.5</c:v>
                </c:pt>
              </c:numCache>
            </c:numRef>
          </c:val>
          <c:extLst>
            <c:ext xmlns:c16="http://schemas.microsoft.com/office/drawing/2014/chart" uri="{C3380CC4-5D6E-409C-BE32-E72D297353CC}">
              <c16:uniqueId val="{00000004-4226-4643-9C04-07EF98B366E5}"/>
            </c:ext>
          </c:extLst>
        </c:ser>
        <c:dLbls>
          <c:showLegendKey val="0"/>
          <c:showVal val="0"/>
          <c:showCatName val="0"/>
          <c:showSerName val="0"/>
          <c:showPercent val="0"/>
          <c:showBubbleSize val="0"/>
        </c:dLbls>
        <c:gapWidth val="219"/>
        <c:overlap val="-27"/>
        <c:axId val="283502072"/>
        <c:axId val="283498936"/>
      </c:barChart>
      <c:catAx>
        <c:axId val="28350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83498936"/>
        <c:crosses val="autoZero"/>
        <c:auto val="1"/>
        <c:lblAlgn val="ctr"/>
        <c:lblOffset val="100"/>
        <c:noMultiLvlLbl val="0"/>
      </c:catAx>
      <c:valAx>
        <c:axId val="283498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502072"/>
        <c:crosses val="autoZero"/>
        <c:crossBetween val="between"/>
      </c:valAx>
      <c:spPr>
        <a:noFill/>
        <a:ln>
          <a:noFill/>
        </a:ln>
        <a:effectLst/>
      </c:spPr>
    </c:plotArea>
    <c:legend>
      <c:legendPos val="b"/>
      <c:layout>
        <c:manualLayout>
          <c:xMode val="edge"/>
          <c:yMode val="edge"/>
          <c:x val="0.34449529204853502"/>
          <c:y val="0.93351649287082406"/>
          <c:w val="0.27559284776902898"/>
          <c:h val="6.39498031496062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93319634497599E-2"/>
          <c:y val="7.4179612683549695E-2"/>
          <c:w val="0.91513861548556397"/>
          <c:h val="0.78913828740157499"/>
        </c:manualLayout>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Sheet1!$A$2:$A$4</c:f>
              <c:strCache>
                <c:ptCount val="3"/>
                <c:pt idx="0">
                  <c:v>Behavioral Problems (n=8880)</c:v>
                </c:pt>
                <c:pt idx="1">
                  <c:v>PTSD  (n=2665)</c:v>
                </c:pt>
                <c:pt idx="2">
                  <c:v>Traumatic Stress (n=8839)</c:v>
                </c:pt>
              </c:strCache>
            </c:strRef>
          </c:cat>
          <c:val>
            <c:numRef>
              <c:f>Sheet1!$B$2:$B$4</c:f>
              <c:numCache>
                <c:formatCode>General</c:formatCode>
                <c:ptCount val="3"/>
                <c:pt idx="0">
                  <c:v>41.9</c:v>
                </c:pt>
                <c:pt idx="1">
                  <c:v>27.1</c:v>
                </c:pt>
                <c:pt idx="2">
                  <c:v>9</c:v>
                </c:pt>
              </c:numCache>
            </c:numRef>
          </c:val>
          <c:extLst>
            <c:ext xmlns:c16="http://schemas.microsoft.com/office/drawing/2014/chart" uri="{C3380CC4-5D6E-409C-BE32-E72D297353CC}">
              <c16:uniqueId val="{00000000-F3F4-C940-A707-29300BD68B49}"/>
            </c:ext>
          </c:extLst>
        </c:ser>
        <c:ser>
          <c:idx val="1"/>
          <c:order val="1"/>
          <c:tx>
            <c:strRef>
              <c:f>Sheet1!$C$1</c:f>
              <c:strCache>
                <c:ptCount val="1"/>
                <c:pt idx="0">
                  <c:v>Follow-Up</c:v>
                </c:pt>
              </c:strCache>
            </c:strRef>
          </c:tx>
          <c:spPr>
            <a:solidFill>
              <a:schemeClr val="accent2"/>
            </a:solidFill>
            <a:ln>
              <a:noFill/>
            </a:ln>
            <a:effectLst/>
          </c:spPr>
          <c:invertIfNegative val="0"/>
          <c:cat>
            <c:strRef>
              <c:f>Sheet1!$A$2:$A$4</c:f>
              <c:strCache>
                <c:ptCount val="3"/>
                <c:pt idx="0">
                  <c:v>Behavioral Problems (n=8880)</c:v>
                </c:pt>
                <c:pt idx="1">
                  <c:v>PTSD  (n=2665)</c:v>
                </c:pt>
                <c:pt idx="2">
                  <c:v>Traumatic Stress (n=8839)</c:v>
                </c:pt>
              </c:strCache>
            </c:strRef>
          </c:cat>
          <c:val>
            <c:numRef>
              <c:f>Sheet1!$C$2:$C$4</c:f>
              <c:numCache>
                <c:formatCode>General</c:formatCode>
                <c:ptCount val="3"/>
                <c:pt idx="0">
                  <c:v>13.2</c:v>
                </c:pt>
                <c:pt idx="1">
                  <c:v>10.5</c:v>
                </c:pt>
                <c:pt idx="2">
                  <c:v>1.5</c:v>
                </c:pt>
              </c:numCache>
            </c:numRef>
          </c:val>
          <c:extLst>
            <c:ext xmlns:c16="http://schemas.microsoft.com/office/drawing/2014/chart" uri="{C3380CC4-5D6E-409C-BE32-E72D297353CC}">
              <c16:uniqueId val="{00000001-F3F4-C940-A707-29300BD68B49}"/>
            </c:ext>
          </c:extLst>
        </c:ser>
        <c:dLbls>
          <c:showLegendKey val="0"/>
          <c:showVal val="0"/>
          <c:showCatName val="0"/>
          <c:showSerName val="0"/>
          <c:showPercent val="0"/>
          <c:showBubbleSize val="0"/>
        </c:dLbls>
        <c:gapWidth val="219"/>
        <c:overlap val="-27"/>
        <c:axId val="351034528"/>
        <c:axId val="351029824"/>
      </c:barChart>
      <c:catAx>
        <c:axId val="35103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51029824"/>
        <c:crosses val="autoZero"/>
        <c:auto val="1"/>
        <c:lblAlgn val="ctr"/>
        <c:lblOffset val="100"/>
        <c:noMultiLvlLbl val="0"/>
      </c:catAx>
      <c:valAx>
        <c:axId val="35102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1034528"/>
        <c:crosses val="autoZero"/>
        <c:crossBetween val="between"/>
      </c:valAx>
      <c:spPr>
        <a:noFill/>
        <a:ln>
          <a:noFill/>
        </a:ln>
        <a:effectLst/>
      </c:spPr>
    </c:plotArea>
    <c:legend>
      <c:legendPos val="b"/>
      <c:layout>
        <c:manualLayout>
          <c:xMode val="edge"/>
          <c:yMode val="edge"/>
          <c:x val="0.34449524278215199"/>
          <c:y val="0.91730019685039399"/>
          <c:w val="0.27559284776902898"/>
          <c:h val="8.2699723345392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b="1" dirty="0">
                <a:solidFill>
                  <a:schemeClr val="accent1">
                    <a:lumMod val="75000"/>
                  </a:schemeClr>
                </a:solidFill>
                <a:latin typeface="Arial"/>
              </a:rPr>
              <a:t>Second Hand</a:t>
            </a:r>
            <a:r>
              <a:rPr lang="en-US" b="1" baseline="0" dirty="0">
                <a:solidFill>
                  <a:schemeClr val="accent1">
                    <a:lumMod val="75000"/>
                  </a:schemeClr>
                </a:solidFill>
                <a:latin typeface="Arial"/>
              </a:rPr>
              <a:t> Smoke &amp; Lung Cancer</a:t>
            </a:r>
            <a:r>
              <a:rPr lang="en-US" b="1" baseline="30000" dirty="0">
                <a:solidFill>
                  <a:schemeClr val="accent1">
                    <a:lumMod val="75000"/>
                  </a:schemeClr>
                </a:solidFill>
                <a:latin typeface="Arial"/>
              </a:rPr>
              <a:t>2</a:t>
            </a:r>
          </a:p>
          <a:p>
            <a:pPr algn="ctr">
              <a:defRPr sz="1400" b="0" i="0" u="none" strike="noStrike" kern="1200" spc="0" baseline="0">
                <a:solidFill>
                  <a:schemeClr val="tx1">
                    <a:lumMod val="65000"/>
                    <a:lumOff val="35000"/>
                  </a:schemeClr>
                </a:solidFill>
                <a:latin typeface="+mn-lt"/>
                <a:ea typeface="+mn-ea"/>
                <a:cs typeface="+mn-cs"/>
              </a:defRPr>
            </a:pPr>
            <a:r>
              <a:rPr lang="en-US" b="1" baseline="0" dirty="0">
                <a:solidFill>
                  <a:srgbClr val="FF0000"/>
                </a:solidFill>
                <a:latin typeface="Arial"/>
              </a:rPr>
              <a:t> </a:t>
            </a:r>
            <a:r>
              <a:rPr lang="en-US" b="1" baseline="0" dirty="0">
                <a:latin typeface="Arial"/>
              </a:rPr>
              <a:t>Versus</a:t>
            </a:r>
          </a:p>
          <a:p>
            <a:pPr algn="ctr">
              <a:defRPr sz="1400" b="0" i="0" u="none" strike="noStrike" kern="1200" spc="0" baseline="0">
                <a:solidFill>
                  <a:schemeClr val="tx1">
                    <a:lumMod val="65000"/>
                    <a:lumOff val="35000"/>
                  </a:schemeClr>
                </a:solidFill>
                <a:latin typeface="+mn-lt"/>
                <a:ea typeface="+mn-ea"/>
                <a:cs typeface="+mn-cs"/>
              </a:defRPr>
            </a:pPr>
            <a:r>
              <a:rPr lang="en-US" b="1" baseline="0" dirty="0">
                <a:solidFill>
                  <a:srgbClr val="C00000"/>
                </a:solidFill>
                <a:latin typeface="Arial"/>
              </a:rPr>
              <a:t>Sexual Abuse &amp; Drug Addiction</a:t>
            </a:r>
            <a:r>
              <a:rPr lang="en-US" b="1" baseline="30000" dirty="0">
                <a:solidFill>
                  <a:srgbClr val="C00000"/>
                </a:solidFill>
                <a:latin typeface="Arial"/>
              </a:rPr>
              <a:t>1</a:t>
            </a:r>
          </a:p>
        </c:rich>
      </c:tx>
      <c:layout>
        <c:manualLayout>
          <c:xMode val="edge"/>
          <c:yMode val="edge"/>
          <c:x val="0.106837292984995"/>
          <c:y val="4.270690025175750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Odds Ratio</c:v>
                </c:pt>
              </c:strCache>
            </c:strRef>
          </c:tx>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DCE5-0441-950D-5AF2066EBC47}"/>
              </c:ext>
            </c:extLst>
          </c:dPt>
          <c:dPt>
            <c:idx val="1"/>
            <c:invertIfNegative val="0"/>
            <c:bubble3D val="0"/>
            <c:spPr>
              <a:solidFill>
                <a:srgbClr val="C00000"/>
              </a:solidFill>
              <a:ln>
                <a:noFill/>
              </a:ln>
              <a:effectLst/>
            </c:spPr>
            <c:extLst>
              <c:ext xmlns:c16="http://schemas.microsoft.com/office/drawing/2014/chart" uri="{C3380CC4-5D6E-409C-BE32-E72D297353CC}">
                <c16:uniqueId val="{00000003-DCE5-0441-950D-5AF2066EBC47}"/>
              </c:ext>
            </c:extLst>
          </c:dPt>
          <c:dPt>
            <c:idx val="2"/>
            <c:invertIfNegative val="0"/>
            <c:bubble3D val="0"/>
            <c:spPr>
              <a:solidFill>
                <a:srgbClr val="C00000"/>
              </a:solidFill>
              <a:ln>
                <a:noFill/>
              </a:ln>
              <a:effectLst/>
            </c:spPr>
            <c:extLst>
              <c:ext xmlns:c16="http://schemas.microsoft.com/office/drawing/2014/chart" uri="{C3380CC4-5D6E-409C-BE32-E72D297353CC}">
                <c16:uniqueId val="{00000005-DCE5-0441-950D-5AF2066EBC47}"/>
              </c:ext>
            </c:extLst>
          </c:dPt>
          <c:cat>
            <c:strRef>
              <c:f>Sheet1!$A$2:$A$4</c:f>
              <c:strCache>
                <c:ptCount val="3"/>
                <c:pt idx="0">
                  <c:v>Lung Cancer with Exposure from 2nd hand smoke</c:v>
                </c:pt>
                <c:pt idx="1">
                  <c:v>Drug Addiction with Exposure to Sexual Abuse in Females</c:v>
                </c:pt>
                <c:pt idx="2">
                  <c:v>Drug Addiction with Exposure to Sexual Abuse in Males</c:v>
                </c:pt>
              </c:strCache>
            </c:strRef>
          </c:cat>
          <c:val>
            <c:numRef>
              <c:f>Sheet1!$B$2:$B$4</c:f>
              <c:numCache>
                <c:formatCode>General</c:formatCode>
                <c:ptCount val="3"/>
                <c:pt idx="0">
                  <c:v>1.18</c:v>
                </c:pt>
                <c:pt idx="1">
                  <c:v>3.6</c:v>
                </c:pt>
                <c:pt idx="2">
                  <c:v>4.3</c:v>
                </c:pt>
              </c:numCache>
            </c:numRef>
          </c:val>
          <c:extLst>
            <c:ext xmlns:c16="http://schemas.microsoft.com/office/drawing/2014/chart" uri="{C3380CC4-5D6E-409C-BE32-E72D297353CC}">
              <c16:uniqueId val="{00000006-DCE5-0441-950D-5AF2066EBC47}"/>
            </c:ext>
          </c:extLst>
        </c:ser>
        <c:dLbls>
          <c:showLegendKey val="0"/>
          <c:showVal val="0"/>
          <c:showCatName val="0"/>
          <c:showSerName val="0"/>
          <c:showPercent val="0"/>
          <c:showBubbleSize val="0"/>
        </c:dLbls>
        <c:gapWidth val="219"/>
        <c:overlap val="-27"/>
        <c:axId val="344699584"/>
        <c:axId val="344699976"/>
      </c:barChart>
      <c:catAx>
        <c:axId val="3446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344699976"/>
        <c:crosses val="autoZero"/>
        <c:auto val="1"/>
        <c:lblAlgn val="ctr"/>
        <c:lblOffset val="100"/>
        <c:noMultiLvlLbl val="0"/>
      </c:catAx>
      <c:valAx>
        <c:axId val="344699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latin typeface="Arial"/>
                  </a:rPr>
                  <a:t>Odds Ratio</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699584"/>
        <c:crosses val="autoZero"/>
        <c:crossBetween val="between"/>
      </c:valAx>
      <c:spPr>
        <a:noFill/>
        <a:ln>
          <a:noFill/>
        </a:ln>
        <a:effectLst/>
      </c:spPr>
    </c:plotArea>
    <c:plotVisOnly val="1"/>
    <c:dispBlanksAs val="gap"/>
    <c:showDLblsOverMax val="0"/>
  </c:chart>
  <c:spPr>
    <a:noFill/>
    <a:ln>
      <a:solidFill>
        <a:schemeClr val="bg1">
          <a:lumMod val="95000"/>
        </a:schemeClr>
      </a:solid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solidFill>
                  <a:schemeClr val="accent1">
                    <a:lumMod val="75000"/>
                  </a:schemeClr>
                </a:solidFill>
                <a:latin typeface="Arial"/>
              </a:rPr>
              <a:t>Texting  </a:t>
            </a:r>
            <a:r>
              <a:rPr lang="en-US" b="1" baseline="0" dirty="0">
                <a:solidFill>
                  <a:schemeClr val="accent1">
                    <a:lumMod val="75000"/>
                  </a:schemeClr>
                </a:solidFill>
                <a:latin typeface="Arial"/>
              </a:rPr>
              <a:t>&amp; Crash or Near Fatal Crash</a:t>
            </a:r>
            <a:r>
              <a:rPr lang="en-US" b="1" baseline="30000" dirty="0">
                <a:solidFill>
                  <a:schemeClr val="accent1">
                    <a:lumMod val="75000"/>
                  </a:schemeClr>
                </a:solidFill>
                <a:latin typeface="Arial"/>
              </a:rPr>
              <a:t>3</a:t>
            </a:r>
          </a:p>
          <a:p>
            <a:pPr>
              <a:defRPr sz="1400" b="1" i="0" u="none" strike="noStrike" kern="1200" spc="0" baseline="0">
                <a:solidFill>
                  <a:schemeClr val="tx1">
                    <a:lumMod val="65000"/>
                    <a:lumOff val="35000"/>
                  </a:schemeClr>
                </a:solidFill>
                <a:latin typeface="+mn-lt"/>
                <a:ea typeface="+mn-ea"/>
                <a:cs typeface="+mn-cs"/>
              </a:defRPr>
            </a:pPr>
            <a:r>
              <a:rPr lang="en-US" b="1" baseline="0" dirty="0">
                <a:latin typeface="Arial"/>
              </a:rPr>
              <a:t>Versus</a:t>
            </a:r>
          </a:p>
          <a:p>
            <a:pPr>
              <a:defRPr sz="1400" b="1" i="0" u="none" strike="noStrike" kern="1200" spc="0" baseline="0">
                <a:solidFill>
                  <a:schemeClr val="tx1">
                    <a:lumMod val="65000"/>
                    <a:lumOff val="35000"/>
                  </a:schemeClr>
                </a:solidFill>
                <a:latin typeface="+mn-lt"/>
                <a:ea typeface="+mn-ea"/>
                <a:cs typeface="+mn-cs"/>
              </a:defRPr>
            </a:pPr>
            <a:r>
              <a:rPr lang="en-US" b="1" baseline="0" dirty="0">
                <a:solidFill>
                  <a:srgbClr val="C00000"/>
                </a:solidFill>
                <a:latin typeface="Arial"/>
              </a:rPr>
              <a:t>Physical Abuse &amp; PTSD</a:t>
            </a:r>
            <a:r>
              <a:rPr lang="en-US" b="1" baseline="30000" dirty="0">
                <a:solidFill>
                  <a:srgbClr val="C00000"/>
                </a:solidFill>
                <a:latin typeface="Arial"/>
              </a:rPr>
              <a:t>1</a:t>
            </a:r>
          </a:p>
        </c:rich>
      </c:tx>
      <c:layout>
        <c:manualLayout>
          <c:xMode val="edge"/>
          <c:yMode val="edge"/>
          <c:x val="0.15136509783744001"/>
          <c:y val="7.4407649926654301E-2"/>
        </c:manualLayout>
      </c:layout>
      <c:overlay val="0"/>
      <c:spPr>
        <a:noFill/>
        <a:ln>
          <a:noFill/>
        </a:ln>
        <a:effectLst/>
      </c:spPr>
    </c:title>
    <c:autoTitleDeleted val="0"/>
    <c:plotArea>
      <c:layout>
        <c:manualLayout>
          <c:layoutTarget val="inner"/>
          <c:xMode val="edge"/>
          <c:yMode val="edge"/>
          <c:x val="0.124470843095731"/>
          <c:y val="0.38096130875439699"/>
          <c:w val="0.86878675390808702"/>
          <c:h val="0.42421588178557901"/>
        </c:manualLayout>
      </c:layout>
      <c:barChart>
        <c:barDir val="col"/>
        <c:grouping val="clustered"/>
        <c:varyColors val="0"/>
        <c:ser>
          <c:idx val="0"/>
          <c:order val="0"/>
          <c:tx>
            <c:strRef>
              <c:f>Sheet1!$B$9</c:f>
              <c:strCache>
                <c:ptCount val="1"/>
                <c:pt idx="0">
                  <c:v>Odds Ratio</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095-FE4B-9821-362FB965BA49}"/>
              </c:ext>
            </c:extLst>
          </c:dPt>
          <c:dPt>
            <c:idx val="1"/>
            <c:invertIfNegative val="0"/>
            <c:bubble3D val="0"/>
            <c:spPr>
              <a:solidFill>
                <a:srgbClr val="C00000"/>
              </a:solidFill>
              <a:ln>
                <a:noFill/>
              </a:ln>
              <a:effectLst/>
            </c:spPr>
            <c:extLst>
              <c:ext xmlns:c16="http://schemas.microsoft.com/office/drawing/2014/chart" uri="{C3380CC4-5D6E-409C-BE32-E72D297353CC}">
                <c16:uniqueId val="{00000003-7095-FE4B-9821-362FB965BA49}"/>
              </c:ext>
            </c:extLst>
          </c:dPt>
          <c:dPt>
            <c:idx val="2"/>
            <c:invertIfNegative val="0"/>
            <c:bubble3D val="0"/>
            <c:spPr>
              <a:solidFill>
                <a:srgbClr val="C00000"/>
              </a:solidFill>
              <a:ln>
                <a:noFill/>
              </a:ln>
              <a:effectLst/>
            </c:spPr>
            <c:extLst>
              <c:ext xmlns:c16="http://schemas.microsoft.com/office/drawing/2014/chart" uri="{C3380CC4-5D6E-409C-BE32-E72D297353CC}">
                <c16:uniqueId val="{00000005-7095-FE4B-9821-362FB965BA49}"/>
              </c:ext>
            </c:extLst>
          </c:dPt>
          <c:cat>
            <c:strRef>
              <c:f>Sheet1!$A$10:$A$12</c:f>
              <c:strCache>
                <c:ptCount val="3"/>
                <c:pt idx="0">
                  <c:v>Near Fatal Crash While Experienced Driver Texted</c:v>
                </c:pt>
                <c:pt idx="1">
                  <c:v>PTSD with Exposure to Physical Abuse in Females</c:v>
                </c:pt>
                <c:pt idx="2">
                  <c:v>PTSD with Exposure to Physical Abuse in Males</c:v>
                </c:pt>
              </c:strCache>
            </c:strRef>
          </c:cat>
          <c:val>
            <c:numRef>
              <c:f>Sheet1!$B$10:$B$12</c:f>
              <c:numCache>
                <c:formatCode>General</c:formatCode>
                <c:ptCount val="3"/>
                <c:pt idx="0">
                  <c:v>2.4900000000000002</c:v>
                </c:pt>
                <c:pt idx="1">
                  <c:v>4.0999999999999996</c:v>
                </c:pt>
                <c:pt idx="2">
                  <c:v>5</c:v>
                </c:pt>
              </c:numCache>
            </c:numRef>
          </c:val>
          <c:extLst>
            <c:ext xmlns:c16="http://schemas.microsoft.com/office/drawing/2014/chart" uri="{C3380CC4-5D6E-409C-BE32-E72D297353CC}">
              <c16:uniqueId val="{00000006-7095-FE4B-9821-362FB965BA49}"/>
            </c:ext>
          </c:extLst>
        </c:ser>
        <c:dLbls>
          <c:showLegendKey val="0"/>
          <c:showVal val="0"/>
          <c:showCatName val="0"/>
          <c:showSerName val="0"/>
          <c:showPercent val="0"/>
          <c:showBubbleSize val="0"/>
        </c:dLbls>
        <c:gapWidth val="219"/>
        <c:overlap val="-27"/>
        <c:axId val="283497368"/>
        <c:axId val="283499328"/>
      </c:barChart>
      <c:catAx>
        <c:axId val="28349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83499328"/>
        <c:crosses val="autoZero"/>
        <c:auto val="1"/>
        <c:lblAlgn val="ctr"/>
        <c:lblOffset val="100"/>
        <c:noMultiLvlLbl val="0"/>
      </c:catAx>
      <c:valAx>
        <c:axId val="28349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latin typeface="Arial"/>
                  </a:rPr>
                  <a:t>Odds Ratio</a:t>
                </a:r>
              </a:p>
            </c:rich>
          </c:tx>
          <c:layout>
            <c:manualLayout>
              <c:xMode val="edge"/>
              <c:yMode val="edge"/>
              <c:x val="1.66153059669687E-2"/>
              <c:y val="0.41261898083490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49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0.30323</cdr:x>
      <cdr:y>0.93243</cdr:y>
    </cdr:from>
    <cdr:to>
      <cdr:x>0.48425</cdr:x>
      <cdr:y>1</cdr:y>
    </cdr:to>
    <cdr:sp macro="" textlink="">
      <cdr:nvSpPr>
        <cdr:cNvPr id="2" name="TextBox 1"/>
        <cdr:cNvSpPr txBox="1"/>
      </cdr:nvSpPr>
      <cdr:spPr>
        <a:xfrm xmlns:a="http://schemas.openxmlformats.org/drawingml/2006/main">
          <a:off x="2222376" y="4381489"/>
          <a:ext cx="1326736" cy="3175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latin typeface="Arial"/>
            </a:rPr>
            <a:t>ACES</a:t>
          </a:r>
        </a:p>
      </cdr:txBody>
    </cdr:sp>
  </cdr:relSizeAnchor>
</c:userShapes>
</file>

<file path=ppt/drawings/drawing2.xml><?xml version="1.0" encoding="utf-8"?>
<c:userShapes xmlns:c="http://schemas.openxmlformats.org/drawingml/2006/chart">
  <cdr:relSizeAnchor xmlns:cdr="http://schemas.openxmlformats.org/drawingml/2006/chartDrawing">
    <cdr:from>
      <cdr:x>0.30081</cdr:x>
      <cdr:y>0.93243</cdr:y>
    </cdr:from>
    <cdr:to>
      <cdr:x>0.48425</cdr:x>
      <cdr:y>1</cdr:y>
    </cdr:to>
    <cdr:sp macro="" textlink="">
      <cdr:nvSpPr>
        <cdr:cNvPr id="2" name="TextBox 1"/>
        <cdr:cNvSpPr txBox="1"/>
      </cdr:nvSpPr>
      <cdr:spPr>
        <a:xfrm xmlns:a="http://schemas.openxmlformats.org/drawingml/2006/main">
          <a:off x="2204678" y="4381489"/>
          <a:ext cx="1344434" cy="3175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latin typeface="Arial"/>
            </a:rPr>
            <a:t>ACES</a:t>
          </a:r>
        </a:p>
      </cdr:txBody>
    </cdr:sp>
  </cdr:relSizeAnchor>
</c:userShapes>
</file>

<file path=ppt/drawings/drawing3.xml><?xml version="1.0" encoding="utf-8"?>
<c:userShapes xmlns:c="http://schemas.openxmlformats.org/drawingml/2006/chart">
  <cdr:relSizeAnchor xmlns:cdr="http://schemas.openxmlformats.org/drawingml/2006/chartDrawing">
    <cdr:from>
      <cdr:x>0.28713</cdr:x>
      <cdr:y>0.93508</cdr:y>
    </cdr:from>
    <cdr:to>
      <cdr:x>0.46577</cdr:x>
      <cdr:y>1</cdr:y>
    </cdr:to>
    <cdr:sp macro="" textlink="">
      <cdr:nvSpPr>
        <cdr:cNvPr id="2" name="TextBox 1"/>
        <cdr:cNvSpPr txBox="1"/>
      </cdr:nvSpPr>
      <cdr:spPr>
        <a:xfrm xmlns:a="http://schemas.openxmlformats.org/drawingml/2006/main">
          <a:off x="2104389" y="4393954"/>
          <a:ext cx="1309281" cy="3050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latin typeface="Arial"/>
            </a:rPr>
            <a:t>ACES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E407E1B3-837C-F845-8B48-DC0534BDB180}" type="datetimeFigureOut">
              <a:rPr lang="en-US" smtClean="0">
                <a:latin typeface="Arial"/>
              </a:rPr>
              <a:t>11/5/2025</a:t>
            </a:fld>
            <a:endParaRPr lang="en-US" dirty="0">
              <a:latin typeface="Arial"/>
            </a:endParaRPr>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4CBC8232-E416-0446-B40C-265D3F214791}"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32748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atin typeface="Arial"/>
              </a:defRPr>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atin typeface="Arial"/>
              </a:defRPr>
            </a:lvl1pPr>
          </a:lstStyle>
          <a:p>
            <a:fld id="{D79D5470-BF05-1E42-BA80-8FFDABB0D917}" type="datetimeFigureOut">
              <a:rPr lang="en-US" smtClean="0"/>
              <a:pPr/>
              <a:t>11/5/2025</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atin typeface="Arial"/>
              </a:defRPr>
            </a:lvl1pPr>
          </a:lstStyle>
          <a:p>
            <a:fld id="{361E0FE2-04A1-1B45-BB69-E4DDE0604F0C}" type="slidenum">
              <a:rPr lang="en-US" smtClean="0"/>
              <a:pPr/>
              <a:t>‹#›</a:t>
            </a:fld>
            <a:endParaRPr lang="en-US" dirty="0"/>
          </a:p>
        </p:txBody>
      </p:sp>
    </p:spTree>
    <p:extLst>
      <p:ext uri="{BB962C8B-B14F-4D97-AF65-F5344CB8AC3E}">
        <p14:creationId xmlns:p14="http://schemas.microsoft.com/office/powerpoint/2010/main" val="722445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t>11</a:t>
            </a:fld>
            <a:endParaRPr lang="en-US"/>
          </a:p>
        </p:txBody>
      </p:sp>
    </p:spTree>
    <p:extLst>
      <p:ext uri="{BB962C8B-B14F-4D97-AF65-F5344CB8AC3E}">
        <p14:creationId xmlns:p14="http://schemas.microsoft.com/office/powerpoint/2010/main" val="289026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FE160-5446-463C-BD29-7F8C8E1E3360}" type="slidenum">
              <a:rPr lang="en-US" smtClean="0"/>
              <a:t>22</a:t>
            </a:fld>
            <a:endParaRPr lang="en-US"/>
          </a:p>
        </p:txBody>
      </p:sp>
    </p:spTree>
    <p:extLst>
      <p:ext uri="{BB962C8B-B14F-4D97-AF65-F5344CB8AC3E}">
        <p14:creationId xmlns:p14="http://schemas.microsoft.com/office/powerpoint/2010/main" val="16804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FE160-5446-463C-BD29-7F8C8E1E3360}" type="slidenum">
              <a:rPr lang="en-US" smtClean="0"/>
              <a:t>23</a:t>
            </a:fld>
            <a:endParaRPr lang="en-US"/>
          </a:p>
        </p:txBody>
      </p:sp>
    </p:spTree>
    <p:extLst>
      <p:ext uri="{BB962C8B-B14F-4D97-AF65-F5344CB8AC3E}">
        <p14:creationId xmlns:p14="http://schemas.microsoft.com/office/powerpoint/2010/main" val="46334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133461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349841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278812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304463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231750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354855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342113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367594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210196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28638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71C834-052A-7D44-B23E-197D061D2CB1}"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2059C-C627-184C-BB77-53115F4F9EDC}" type="slidenum">
              <a:rPr lang="en-US" smtClean="0"/>
              <a:t>‹#›</a:t>
            </a:fld>
            <a:endParaRPr lang="en-US" dirty="0"/>
          </a:p>
        </p:txBody>
      </p:sp>
    </p:spTree>
    <p:extLst>
      <p:ext uri="{BB962C8B-B14F-4D97-AF65-F5344CB8AC3E}">
        <p14:creationId xmlns:p14="http://schemas.microsoft.com/office/powerpoint/2010/main" val="404797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971C834-052A-7D44-B23E-197D061D2CB1}" type="datetimeFigureOut">
              <a:rPr lang="en-US" smtClean="0"/>
              <a:pPr/>
              <a:t>11/5/2025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D712059C-C627-184C-BB77-53115F4F9EDC}" type="slidenum">
              <a:rPr lang="en-US" smtClean="0"/>
              <a:pPr/>
              <a:t>‹#›</a:t>
            </a:fld>
            <a:endParaRPr lang="en-US" dirty="0"/>
          </a:p>
        </p:txBody>
      </p:sp>
    </p:spTree>
    <p:extLst>
      <p:ext uri="{BB962C8B-B14F-4D97-AF65-F5344CB8AC3E}">
        <p14:creationId xmlns:p14="http://schemas.microsoft.com/office/powerpoint/2010/main" val="2068428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movingbeyonddepressio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nctsn.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ctsn.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nctsn.org"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5.emf"/><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package" Target="../embeddings/Microsoft_Excel_Worksheet7.xlsx"/><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PowerPoint_Slide.sldx"/><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PowerPoint_Slide8.sldx"/><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aap.org/en-us/Pages/Default.aspx" TargetMode="External"/><Relationship Id="rId3" Type="http://schemas.openxmlformats.org/officeDocument/2006/relationships/hyperlink" Target="http://www.cdc.gov/violenceprevention/acestudy/index.html" TargetMode="External"/><Relationship Id="rId7" Type="http://schemas.openxmlformats.org/officeDocument/2006/relationships/hyperlink" Target="http://www.movingbeyonddepression.org/" TargetMode="External"/><Relationship Id="rId2" Type="http://schemas.openxmlformats.org/officeDocument/2006/relationships/hyperlink" Target="http://www.ted.com/talks/nadine_burke_harris_how_childhood_trauma_affects_health_across_a_lifetime" TargetMode="External"/><Relationship Id="rId1" Type="http://schemas.openxmlformats.org/officeDocument/2006/relationships/slideLayout" Target="../slideLayouts/slideLayout2.xml"/><Relationship Id="rId6" Type="http://schemas.openxmlformats.org/officeDocument/2006/relationships/hyperlink" Target="http://www.samhsa.gov/ebp-web-guide" TargetMode="External"/><Relationship Id="rId11" Type="http://schemas.openxmlformats.org/officeDocument/2006/relationships/hyperlink" Target="http://www.aacap.org/" TargetMode="External"/><Relationship Id="rId5" Type="http://schemas.openxmlformats.org/officeDocument/2006/relationships/hyperlink" Target="http://www.acf.hhs.gov/programs/cb" TargetMode="External"/><Relationship Id="rId10" Type="http://schemas.openxmlformats.org/officeDocument/2006/relationships/hyperlink" Target="http://www.psychiatry.org" TargetMode="External"/><Relationship Id="rId4" Type="http://schemas.openxmlformats.org/officeDocument/2006/relationships/hyperlink" Target="http://www.nctsn.org" TargetMode="External"/><Relationship Id="rId9" Type="http://schemas.openxmlformats.org/officeDocument/2006/relationships/hyperlink" Target="http://www.ap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NUL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NUL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NUL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0"/>
            <a:ext cx="9143999" cy="2278362"/>
          </a:xfrm>
          <a:solidFill>
            <a:srgbClr val="0000FF"/>
          </a:solidFill>
        </p:spPr>
        <p:txBody>
          <a:bodyPr wrap="square" lIns="182880" tIns="182880" rIns="182880" bIns="182880">
            <a:noAutofit/>
          </a:bodyPr>
          <a:lstStyle/>
          <a:p>
            <a:pPr eaLnBrk="1" hangingPunct="1">
              <a:spcBef>
                <a:spcPts val="0"/>
              </a:spcBef>
            </a:pPr>
            <a:r>
              <a:rPr lang="en-US" sz="3200" dirty="0">
                <a:solidFill>
                  <a:schemeClr val="bg1"/>
                </a:solidFill>
                <a:ea typeface="ＭＳ Ｐゴシック" charset="0"/>
                <a:cs typeface="ＭＳ Ｐゴシック" charset="0"/>
              </a:rPr>
              <a:t>Opportunities To Change The Outcomes Of Traumatized Children</a:t>
            </a:r>
            <a:br>
              <a:rPr lang="en-US" sz="2000" dirty="0">
                <a:solidFill>
                  <a:schemeClr val="bg1"/>
                </a:solidFill>
                <a:ea typeface="ＭＳ Ｐゴシック" charset="0"/>
                <a:cs typeface="ＭＳ Ｐゴシック" charset="0"/>
              </a:rPr>
            </a:br>
            <a:br>
              <a:rPr lang="en-US" sz="2000" dirty="0">
                <a:solidFill>
                  <a:schemeClr val="bg1"/>
                </a:solidFill>
                <a:ea typeface="ＭＳ Ｐゴシック" charset="0"/>
                <a:cs typeface="ＭＳ Ｐゴシック" charset="0"/>
              </a:rPr>
            </a:br>
            <a:r>
              <a:rPr lang="en-US" sz="2000" dirty="0">
                <a:solidFill>
                  <a:schemeClr val="bg1"/>
                </a:solidFill>
                <a:ea typeface="ＭＳ Ｐゴシック" charset="0"/>
                <a:cs typeface="ＭＳ Ｐゴシック" charset="0"/>
              </a:rPr>
              <a:t>2015</a:t>
            </a:r>
          </a:p>
        </p:txBody>
      </p:sp>
      <p:sp>
        <p:nvSpPr>
          <p:cNvPr id="27651" name="Rectangle 3"/>
          <p:cNvSpPr>
            <a:spLocks noGrp="1" noChangeArrowheads="1"/>
          </p:cNvSpPr>
          <p:nvPr>
            <p:ph type="subTitle" idx="1"/>
          </p:nvPr>
        </p:nvSpPr>
        <p:spPr>
          <a:xfrm>
            <a:off x="437178" y="2828312"/>
            <a:ext cx="8446471" cy="1597471"/>
          </a:xfrm>
        </p:spPr>
        <p:txBody>
          <a:bodyPr>
            <a:normAutofit/>
          </a:bodyPr>
          <a:lstStyle/>
          <a:p>
            <a:r>
              <a:rPr lang="en-US" dirty="0">
                <a:solidFill>
                  <a:schemeClr val="tx1"/>
                </a:solidFill>
                <a:latin typeface="Arial" charset="0"/>
                <a:ea typeface="ＭＳ Ｐゴシック" charset="0"/>
                <a:cs typeface="ＭＳ Ｐゴシック" charset="0"/>
              </a:rPr>
              <a:t>The Childhood Adversity Narratives</a:t>
            </a:r>
          </a:p>
          <a:p>
            <a:r>
              <a:rPr lang="en-US" sz="5400" dirty="0">
                <a:solidFill>
                  <a:schemeClr val="tx1"/>
                </a:solidFill>
                <a:latin typeface="Arial" charset="0"/>
                <a:ea typeface="ＭＳ Ｐゴシック" charset="0"/>
                <a:cs typeface="ＭＳ Ｐゴシック" charset="0"/>
              </a:rPr>
              <a:t>CAN</a:t>
            </a:r>
          </a:p>
        </p:txBody>
      </p:sp>
      <p:sp>
        <p:nvSpPr>
          <p:cNvPr id="5" name="TextBox 4"/>
          <p:cNvSpPr txBox="1"/>
          <p:nvPr/>
        </p:nvSpPr>
        <p:spPr>
          <a:xfrm>
            <a:off x="7558240" y="6520079"/>
            <a:ext cx="2023081"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
        <p:nvSpPr>
          <p:cNvPr id="3" name="Rectangle 2"/>
          <p:cNvSpPr/>
          <p:nvPr/>
        </p:nvSpPr>
        <p:spPr>
          <a:xfrm>
            <a:off x="8317" y="6559053"/>
            <a:ext cx="311303" cy="215444"/>
          </a:xfrm>
          <a:prstGeom prst="rect">
            <a:avLst/>
          </a:prstGeom>
        </p:spPr>
        <p:txBody>
          <a:bodyPr wrap="none">
            <a:spAutoFit/>
          </a:bodyPr>
          <a:lstStyle/>
          <a:p>
            <a:pPr algn="ctr"/>
            <a:r>
              <a:rPr lang="en-US" sz="800" dirty="0">
                <a:solidFill>
                  <a:srgbClr val="0000FF"/>
                </a:solidFill>
                <a:latin typeface="Arial"/>
              </a:rPr>
              <a:t>V2</a:t>
            </a:r>
          </a:p>
        </p:txBody>
      </p:sp>
    </p:spTree>
    <p:extLst>
      <p:ext uri="{BB962C8B-B14F-4D97-AF65-F5344CB8AC3E}">
        <p14:creationId xmlns:p14="http://schemas.microsoft.com/office/powerpoint/2010/main" val="172163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664" y="1714116"/>
            <a:ext cx="3411613" cy="4582424"/>
          </a:xfrm>
        </p:spPr>
        <p:txBody>
          <a:bodyPr>
            <a:noAutofit/>
          </a:bodyPr>
          <a:lstStyle/>
          <a:p>
            <a:endParaRPr lang="en-US" sz="2000" dirty="0"/>
          </a:p>
          <a:p>
            <a:r>
              <a:rPr lang="en-US" sz="2000" dirty="0"/>
              <a:t>The original ACES </a:t>
            </a:r>
            <a:r>
              <a:rPr lang="en-US" sz="2000" dirty="0">
                <a:solidFill>
                  <a:srgbClr val="FF0000"/>
                </a:solidFill>
              </a:rPr>
              <a:t>(</a:t>
            </a:r>
            <a:r>
              <a:rPr lang="en-US" sz="2000" b="1" dirty="0">
                <a:solidFill>
                  <a:srgbClr val="FF0000"/>
                </a:solidFill>
              </a:rPr>
              <a:t>in red</a:t>
            </a:r>
            <a:r>
              <a:rPr lang="en-US" sz="2000" dirty="0">
                <a:solidFill>
                  <a:srgbClr val="FF0000"/>
                </a:solidFill>
              </a:rPr>
              <a:t>) </a:t>
            </a:r>
            <a:r>
              <a:rPr lang="en-US" sz="2000" dirty="0"/>
              <a:t>are among the most commonly reported traumas in studies that look at additional traumas.</a:t>
            </a:r>
          </a:p>
          <a:p>
            <a:pPr marL="0" indent="0">
              <a:buNone/>
            </a:pPr>
            <a:endParaRPr lang="en-US" sz="2000" dirty="0"/>
          </a:p>
          <a:p>
            <a:r>
              <a:rPr lang="en-US" sz="2000" dirty="0"/>
              <a:t>Over 40% of the children and adolescents served by the NCTSN experienced 4 or more different types of trauma and adversity.</a:t>
            </a:r>
          </a:p>
        </p:txBody>
      </p:sp>
      <p:sp>
        <p:nvSpPr>
          <p:cNvPr id="8" name="TextBox 7"/>
          <p:cNvSpPr txBox="1"/>
          <p:nvPr/>
        </p:nvSpPr>
        <p:spPr>
          <a:xfrm>
            <a:off x="11408" y="6563890"/>
            <a:ext cx="8870731" cy="276999"/>
          </a:xfrm>
          <a:prstGeom prst="rect">
            <a:avLst/>
          </a:prstGeom>
          <a:noFill/>
        </p:spPr>
        <p:txBody>
          <a:bodyPr wrap="square" rtlCol="0">
            <a:spAutoFit/>
          </a:bodyPr>
          <a:lstStyle/>
          <a:p>
            <a:r>
              <a:rPr lang="en-US" sz="1200" baseline="30000" dirty="0">
                <a:latin typeface="Arial"/>
              </a:rPr>
              <a:t>1</a:t>
            </a:r>
            <a:r>
              <a:rPr lang="en-US" sz="1200" dirty="0">
                <a:latin typeface="Arial"/>
              </a:rPr>
              <a:t>Pynoos et. al (2014). Psychological Trauma: Theory, Research, Practice and Policy. 6:S9-S13.</a:t>
            </a:r>
          </a:p>
        </p:txBody>
      </p:sp>
      <p:sp>
        <p:nvSpPr>
          <p:cNvPr id="7" name="Title 1"/>
          <p:cNvSpPr txBox="1">
            <a:spLocks/>
          </p:cNvSpPr>
          <p:nvPr/>
        </p:nvSpPr>
        <p:spPr>
          <a:xfrm>
            <a:off x="-1" y="254000"/>
            <a:ext cx="9144001" cy="1386840"/>
          </a:xfrm>
          <a:prstGeom prst="rect">
            <a:avLst/>
          </a:prstGeom>
          <a:solidFill>
            <a:srgbClr val="0000FF"/>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Arial"/>
              </a:rPr>
              <a:t>The ACES </a:t>
            </a:r>
            <a:r>
              <a:rPr lang="en-US" sz="2600" dirty="0">
                <a:solidFill>
                  <a:schemeClr val="bg1"/>
                </a:solidFill>
                <a:latin typeface="Arial"/>
              </a:rPr>
              <a:t>are Among Many </a:t>
            </a:r>
          </a:p>
          <a:p>
            <a:r>
              <a:rPr lang="en-US" sz="2800" dirty="0">
                <a:solidFill>
                  <a:schemeClr val="bg1"/>
                </a:solidFill>
                <a:latin typeface="Arial"/>
              </a:rPr>
              <a:t>C</a:t>
            </a:r>
            <a:r>
              <a:rPr lang="en-US" sz="2600" dirty="0">
                <a:solidFill>
                  <a:schemeClr val="bg1"/>
                </a:solidFill>
                <a:latin typeface="Arial"/>
              </a:rPr>
              <a:t>hildhood</a:t>
            </a:r>
            <a:r>
              <a:rPr lang="en-US" sz="2800" dirty="0">
                <a:solidFill>
                  <a:schemeClr val="bg1"/>
                </a:solidFill>
                <a:latin typeface="Arial"/>
              </a:rPr>
              <a:t> T</a:t>
            </a:r>
            <a:r>
              <a:rPr lang="en-US" sz="2600" dirty="0">
                <a:solidFill>
                  <a:schemeClr val="bg1"/>
                </a:solidFill>
                <a:latin typeface="Arial"/>
              </a:rPr>
              <a:t>raumas</a:t>
            </a:r>
            <a:r>
              <a:rPr lang="en-US" sz="2800" dirty="0">
                <a:solidFill>
                  <a:schemeClr val="bg1"/>
                </a:solidFill>
                <a:latin typeface="Arial"/>
              </a:rPr>
              <a:t> and A</a:t>
            </a:r>
            <a:r>
              <a:rPr lang="en-US" sz="2600" dirty="0">
                <a:solidFill>
                  <a:schemeClr val="bg1"/>
                </a:solidFill>
                <a:latin typeface="Arial"/>
              </a:rPr>
              <a:t>dversities</a:t>
            </a:r>
            <a:r>
              <a:rPr lang="en-US" sz="2800" dirty="0">
                <a:solidFill>
                  <a:schemeClr val="bg1"/>
                </a:solidFill>
                <a:latin typeface="Arial"/>
              </a:rPr>
              <a:t> M</a:t>
            </a:r>
            <a:r>
              <a:rPr lang="en-US" sz="2600" dirty="0">
                <a:solidFill>
                  <a:schemeClr val="bg1"/>
                </a:solidFill>
                <a:latin typeface="Arial"/>
              </a:rPr>
              <a:t>easured</a:t>
            </a:r>
            <a:r>
              <a:rPr lang="en-US" sz="2800" dirty="0">
                <a:solidFill>
                  <a:schemeClr val="bg1"/>
                </a:solidFill>
                <a:latin typeface="Arial"/>
              </a:rPr>
              <a:t> </a:t>
            </a:r>
            <a:r>
              <a:rPr lang="en-US" sz="2600" dirty="0">
                <a:solidFill>
                  <a:schemeClr val="bg1"/>
                </a:solidFill>
                <a:latin typeface="Arial"/>
              </a:rPr>
              <a:t>by the </a:t>
            </a:r>
          </a:p>
          <a:p>
            <a:r>
              <a:rPr lang="en-US" sz="2800" dirty="0">
                <a:solidFill>
                  <a:schemeClr val="bg1"/>
                </a:solidFill>
                <a:latin typeface="Arial"/>
              </a:rPr>
              <a:t>N</a:t>
            </a:r>
            <a:r>
              <a:rPr lang="en-US" sz="2600" dirty="0">
                <a:solidFill>
                  <a:schemeClr val="bg1"/>
                </a:solidFill>
                <a:latin typeface="Arial"/>
              </a:rPr>
              <a:t>ational</a:t>
            </a:r>
            <a:r>
              <a:rPr lang="en-US" sz="2800" dirty="0">
                <a:solidFill>
                  <a:schemeClr val="bg1"/>
                </a:solidFill>
                <a:latin typeface="Arial"/>
              </a:rPr>
              <a:t> C</a:t>
            </a:r>
            <a:r>
              <a:rPr lang="en-US" sz="2600" dirty="0">
                <a:solidFill>
                  <a:schemeClr val="bg1"/>
                </a:solidFill>
                <a:latin typeface="Arial"/>
              </a:rPr>
              <a:t>hild</a:t>
            </a:r>
            <a:r>
              <a:rPr lang="en-US" sz="2800" dirty="0">
                <a:solidFill>
                  <a:schemeClr val="bg1"/>
                </a:solidFill>
                <a:latin typeface="Arial"/>
              </a:rPr>
              <a:t> T</a:t>
            </a:r>
            <a:r>
              <a:rPr lang="en-US" sz="2600" dirty="0">
                <a:solidFill>
                  <a:schemeClr val="bg1"/>
                </a:solidFill>
                <a:latin typeface="Arial"/>
              </a:rPr>
              <a:t>raumatic</a:t>
            </a:r>
            <a:r>
              <a:rPr lang="en-US" sz="2800" dirty="0">
                <a:solidFill>
                  <a:schemeClr val="bg1"/>
                </a:solidFill>
                <a:latin typeface="Arial"/>
              </a:rPr>
              <a:t> S</a:t>
            </a:r>
            <a:r>
              <a:rPr lang="en-US" sz="2600" dirty="0">
                <a:solidFill>
                  <a:schemeClr val="bg1"/>
                </a:solidFill>
                <a:latin typeface="Arial"/>
              </a:rPr>
              <a:t>tress</a:t>
            </a:r>
            <a:r>
              <a:rPr lang="en-US" sz="2800" dirty="0">
                <a:solidFill>
                  <a:schemeClr val="bg1"/>
                </a:solidFill>
                <a:latin typeface="Arial"/>
              </a:rPr>
              <a:t> N</a:t>
            </a:r>
            <a:r>
              <a:rPr lang="en-US" sz="2600" dirty="0">
                <a:solidFill>
                  <a:schemeClr val="bg1"/>
                </a:solidFill>
                <a:latin typeface="Arial"/>
              </a:rPr>
              <a:t>etwork</a:t>
            </a:r>
            <a:r>
              <a:rPr lang="en-US" sz="2800" dirty="0">
                <a:solidFill>
                  <a:schemeClr val="bg1"/>
                </a:solidFill>
                <a:latin typeface="Arial"/>
              </a:rPr>
              <a:t>  </a:t>
            </a:r>
            <a:r>
              <a:rPr lang="en-US" sz="2600" dirty="0">
                <a:solidFill>
                  <a:schemeClr val="bg1"/>
                </a:solidFill>
                <a:latin typeface="Arial"/>
              </a:rPr>
              <a:t>N=10,991</a:t>
            </a:r>
            <a:r>
              <a:rPr lang="en-US" sz="2800" baseline="30000" dirty="0">
                <a:solidFill>
                  <a:schemeClr val="bg1"/>
                </a:solidFill>
                <a:latin typeface="Arial"/>
              </a:rPr>
              <a:t>1</a:t>
            </a:r>
          </a:p>
        </p:txBody>
      </p:sp>
      <p:pic>
        <p:nvPicPr>
          <p:cNvPr id="5" name="Picture 4"/>
          <p:cNvPicPr>
            <a:picLocks noChangeAspect="1"/>
          </p:cNvPicPr>
          <p:nvPr/>
        </p:nvPicPr>
        <p:blipFill>
          <a:blip r:embed="rId2"/>
          <a:stretch>
            <a:fillRect/>
          </a:stretch>
        </p:blipFill>
        <p:spPr>
          <a:xfrm>
            <a:off x="3474680" y="1761854"/>
            <a:ext cx="5590761" cy="4471926"/>
          </a:xfrm>
          <a:prstGeom prst="rect">
            <a:avLst/>
          </a:prstGeom>
        </p:spPr>
      </p:pic>
      <p:sp>
        <p:nvSpPr>
          <p:cNvPr id="2" name="TextBox 1"/>
          <p:cNvSpPr txBox="1"/>
          <p:nvPr/>
        </p:nvSpPr>
        <p:spPr>
          <a:xfrm>
            <a:off x="6079602" y="6194498"/>
            <a:ext cx="1689735" cy="276999"/>
          </a:xfrm>
          <a:prstGeom prst="rect">
            <a:avLst/>
          </a:prstGeom>
          <a:noFill/>
        </p:spPr>
        <p:txBody>
          <a:bodyPr wrap="none" rtlCol="0">
            <a:spAutoFit/>
          </a:bodyPr>
          <a:lstStyle/>
          <a:p>
            <a:r>
              <a:rPr lang="en-US" sz="1200" dirty="0">
                <a:latin typeface="Arial"/>
              </a:rPr>
              <a:t> </a:t>
            </a:r>
            <a:r>
              <a:rPr lang="en-US" sz="1200" b="1" dirty="0">
                <a:latin typeface="Arial" panose="020B0604020202020204" pitchFamily="34" charset="0"/>
                <a:cs typeface="Arial" panose="020B0604020202020204" pitchFamily="34" charset="0"/>
              </a:rPr>
              <a:t>Percent % Reported </a:t>
            </a:r>
          </a:p>
        </p:txBody>
      </p:sp>
      <p:sp>
        <p:nvSpPr>
          <p:cNvPr id="9" name="TextBox 8"/>
          <p:cNvSpPr txBox="1"/>
          <p:nvPr/>
        </p:nvSpPr>
        <p:spPr>
          <a:xfrm>
            <a:off x="7812156" y="6619461"/>
            <a:ext cx="1292091"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153762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3200" dirty="0">
                <a:solidFill>
                  <a:schemeClr val="bg1"/>
                </a:solidFill>
              </a:rPr>
              <a:t>R</a:t>
            </a:r>
            <a:r>
              <a:rPr lang="en-US" sz="3000" dirty="0">
                <a:solidFill>
                  <a:schemeClr val="bg1"/>
                </a:solidFill>
              </a:rPr>
              <a:t>ates</a:t>
            </a:r>
            <a:r>
              <a:rPr lang="en-US" sz="3200" dirty="0">
                <a:solidFill>
                  <a:schemeClr val="bg1"/>
                </a:solidFill>
              </a:rPr>
              <a:t> </a:t>
            </a:r>
            <a:r>
              <a:rPr lang="en-US" sz="3000" dirty="0">
                <a:solidFill>
                  <a:schemeClr val="bg1"/>
                </a:solidFill>
              </a:rPr>
              <a:t>of</a:t>
            </a:r>
            <a:r>
              <a:rPr lang="en-US" sz="3200" dirty="0">
                <a:solidFill>
                  <a:schemeClr val="bg1"/>
                </a:solidFill>
              </a:rPr>
              <a:t> Maltreatment </a:t>
            </a:r>
            <a:r>
              <a:rPr lang="en-US" sz="3000" dirty="0">
                <a:solidFill>
                  <a:schemeClr val="bg1"/>
                </a:solidFill>
              </a:rPr>
              <a:t>by</a:t>
            </a:r>
            <a:r>
              <a:rPr lang="en-US" sz="3200" dirty="0">
                <a:solidFill>
                  <a:schemeClr val="bg1"/>
                </a:solidFill>
              </a:rPr>
              <a:t> Age</a:t>
            </a:r>
            <a:r>
              <a:rPr lang="en-US" sz="3200" baseline="30000" dirty="0">
                <a:solidFill>
                  <a:schemeClr val="bg1"/>
                </a:solidFill>
              </a:rPr>
              <a:t>1</a:t>
            </a:r>
          </a:p>
        </p:txBody>
      </p:sp>
      <p:sp>
        <p:nvSpPr>
          <p:cNvPr id="3" name="Content Placeholder 2"/>
          <p:cNvSpPr>
            <a:spLocks noGrp="1"/>
          </p:cNvSpPr>
          <p:nvPr>
            <p:ph idx="1"/>
          </p:nvPr>
        </p:nvSpPr>
        <p:spPr>
          <a:xfrm>
            <a:off x="1086741" y="1783518"/>
            <a:ext cx="7009515" cy="743631"/>
          </a:xfrm>
        </p:spPr>
        <p:txBody>
          <a:bodyPr>
            <a:normAutofit fontScale="92500"/>
          </a:bodyPr>
          <a:lstStyle/>
          <a:p>
            <a:r>
              <a:rPr lang="en-US" sz="2000" dirty="0"/>
              <a:t>Most maltreatment happens to younger children.</a:t>
            </a:r>
          </a:p>
          <a:p>
            <a:r>
              <a:rPr lang="en-US" sz="2000" dirty="0"/>
              <a:t>Maltreatment has greater negative effects at younger ages.</a:t>
            </a:r>
          </a:p>
        </p:txBody>
      </p:sp>
      <p:sp>
        <p:nvSpPr>
          <p:cNvPr id="5" name="TextBox 4"/>
          <p:cNvSpPr txBox="1"/>
          <p:nvPr/>
        </p:nvSpPr>
        <p:spPr>
          <a:xfrm>
            <a:off x="13216" y="6574764"/>
            <a:ext cx="8291265" cy="276999"/>
          </a:xfrm>
          <a:prstGeom prst="rect">
            <a:avLst/>
          </a:prstGeom>
          <a:noFill/>
        </p:spPr>
        <p:txBody>
          <a:bodyPr wrap="square" rtlCol="0">
            <a:spAutoFit/>
          </a:bodyPr>
          <a:lstStyle/>
          <a:p>
            <a:r>
              <a:rPr lang="en-US" sz="1400" baseline="30000" dirty="0">
                <a:latin typeface="Arial"/>
              </a:rPr>
              <a:t>1</a:t>
            </a:r>
            <a:r>
              <a:rPr lang="en-US" sz="1200" dirty="0">
                <a:latin typeface="Arial"/>
              </a:rPr>
              <a:t>Child Maltreatment 2012. Washington, DC: US Department of Health and Human Services; 2014. </a:t>
            </a:r>
          </a:p>
        </p:txBody>
      </p:sp>
      <p:sp>
        <p:nvSpPr>
          <p:cNvPr id="4" name="TextBox 3"/>
          <p:cNvSpPr txBox="1"/>
          <p:nvPr/>
        </p:nvSpPr>
        <p:spPr>
          <a:xfrm>
            <a:off x="545650" y="2905256"/>
            <a:ext cx="2582758" cy="307777"/>
          </a:xfrm>
          <a:prstGeom prst="rect">
            <a:avLst/>
          </a:prstGeom>
          <a:noFill/>
        </p:spPr>
        <p:txBody>
          <a:bodyPr wrap="none" rtlCol="0">
            <a:spAutoFit/>
          </a:bodyPr>
          <a:lstStyle/>
          <a:p>
            <a:r>
              <a:rPr lang="en-US" sz="1400" b="1" dirty="0">
                <a:solidFill>
                  <a:srgbClr val="0000FF"/>
                </a:solidFill>
                <a:latin typeface="Arial"/>
              </a:rPr>
              <a:t>Types of Child Maltreatment</a:t>
            </a:r>
          </a:p>
        </p:txBody>
      </p:sp>
      <p:sp>
        <p:nvSpPr>
          <p:cNvPr id="11" name="TextBox 1"/>
          <p:cNvSpPr txBox="1"/>
          <p:nvPr/>
        </p:nvSpPr>
        <p:spPr>
          <a:xfrm>
            <a:off x="5456080" y="3719152"/>
            <a:ext cx="409157" cy="6944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a:rPr>
              <a:t>Psychological</a:t>
            </a:r>
          </a:p>
          <a:p>
            <a:pPr algn="ctr"/>
            <a:r>
              <a:rPr lang="en-US" sz="1200" b="1" dirty="0">
                <a:latin typeface="Arial"/>
              </a:rPr>
              <a:t>Maltreatment</a:t>
            </a:r>
          </a:p>
          <a:p>
            <a:pPr algn="ctr"/>
            <a:r>
              <a:rPr lang="en-US" sz="1200" b="1" dirty="0">
                <a:latin typeface="Arial"/>
              </a:rPr>
              <a:t>7%</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665" r="6996"/>
          <a:stretch/>
        </p:blipFill>
        <p:spPr>
          <a:xfrm>
            <a:off x="0" y="3261461"/>
            <a:ext cx="3657600" cy="317267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194998458"/>
              </p:ext>
            </p:extLst>
          </p:nvPr>
        </p:nvGraphicFramePr>
        <p:xfrm>
          <a:off x="3733415" y="3213033"/>
          <a:ext cx="5276900" cy="3212849"/>
        </p:xfrm>
        <a:graphic>
          <a:graphicData uri="http://schemas.openxmlformats.org/presentationml/2006/ole">
            <mc:AlternateContent xmlns:mc="http://schemas.openxmlformats.org/markup-compatibility/2006">
              <mc:Choice xmlns:v="urn:schemas-microsoft-com:vml" Requires="v">
                <p:oleObj name="Worksheet" r:id="rId4" imgW="6243555" imgH="4162523" progId="Excel.Sheet.12">
                  <p:embed/>
                </p:oleObj>
              </mc:Choice>
              <mc:Fallback>
                <p:oleObj name="Worksheet" r:id="rId4" imgW="6243555" imgH="4162523" progId="Excel.Sheet.12">
                  <p:embed/>
                  <p:pic>
                    <p:nvPicPr>
                      <p:cNvPr id="0" name=""/>
                      <p:cNvPicPr/>
                      <p:nvPr/>
                    </p:nvPicPr>
                    <p:blipFill>
                      <a:blip r:embed="rId5"/>
                      <a:stretch>
                        <a:fillRect/>
                      </a:stretch>
                    </p:blipFill>
                    <p:spPr>
                      <a:xfrm>
                        <a:off x="3733415" y="3213033"/>
                        <a:ext cx="5276900" cy="3212849"/>
                      </a:xfrm>
                      <a:prstGeom prst="rect">
                        <a:avLst/>
                      </a:prstGeom>
                      <a:ln w="19050" cmpd="sng">
                        <a:solidFill>
                          <a:srgbClr val="000000"/>
                        </a:solidFill>
                      </a:ln>
                    </p:spPr>
                  </p:pic>
                </p:oleObj>
              </mc:Fallback>
            </mc:AlternateContent>
          </a:graphicData>
        </a:graphic>
      </p:graphicFrame>
      <p:sp>
        <p:nvSpPr>
          <p:cNvPr id="9" name="TextBox 8"/>
          <p:cNvSpPr txBox="1"/>
          <p:nvPr/>
        </p:nvSpPr>
        <p:spPr>
          <a:xfrm>
            <a:off x="7812156" y="6619461"/>
            <a:ext cx="1292091"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106308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473375" y="1513388"/>
            <a:ext cx="2275948" cy="329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9699" name="Text Box 3"/>
          <p:cNvSpPr txBox="1">
            <a:spLocks noChangeArrowheads="1"/>
          </p:cNvSpPr>
          <p:nvPr/>
        </p:nvSpPr>
        <p:spPr bwMode="auto">
          <a:xfrm>
            <a:off x="1349322" y="1138621"/>
            <a:ext cx="6720880" cy="1047222"/>
          </a:xfrm>
          <a:prstGeom prst="rect">
            <a:avLst/>
          </a:prstGeom>
          <a:noFill/>
          <a:ln w="349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u="sng" dirty="0">
                <a:solidFill>
                  <a:schemeClr val="accent1"/>
                </a:solidFill>
              </a:rPr>
              <a:t>Adverse Childhood Experiences</a:t>
            </a:r>
          </a:p>
          <a:p>
            <a:pPr eaLnBrk="1" hangingPunct="1">
              <a:buFontTx/>
              <a:buChar char="•"/>
            </a:pPr>
            <a:r>
              <a:rPr lang="en-US" sz="1400" dirty="0">
                <a:solidFill>
                  <a:schemeClr val="tx2"/>
                </a:solidFill>
              </a:rPr>
              <a:t>Abuse</a:t>
            </a:r>
            <a:r>
              <a:rPr lang="en-US" sz="1400" dirty="0"/>
              <a:t> </a:t>
            </a:r>
            <a:r>
              <a:rPr lang="en-US" sz="1400" dirty="0">
                <a:solidFill>
                  <a:schemeClr val="tx2"/>
                </a:solidFill>
              </a:rPr>
              <a:t>and Neglect</a:t>
            </a:r>
            <a:r>
              <a:rPr lang="en-US" sz="1400" dirty="0"/>
              <a:t> (e.g., psychological, physical, sexual)</a:t>
            </a:r>
          </a:p>
          <a:p>
            <a:pPr eaLnBrk="1" hangingPunct="1">
              <a:buFontTx/>
              <a:buChar char="•"/>
            </a:pPr>
            <a:r>
              <a:rPr lang="en-US" sz="1400" dirty="0">
                <a:solidFill>
                  <a:schemeClr val="tx2"/>
                </a:solidFill>
              </a:rPr>
              <a:t>Household Dysfunction</a:t>
            </a:r>
            <a:r>
              <a:rPr lang="en-US" sz="1400" dirty="0"/>
              <a:t> (e.g., domestic violence, substance abuse, mental illness)</a:t>
            </a:r>
          </a:p>
        </p:txBody>
      </p:sp>
      <p:sp>
        <p:nvSpPr>
          <p:cNvPr id="29700" name="Text Box 4"/>
          <p:cNvSpPr txBox="1">
            <a:spLocks noChangeArrowheads="1"/>
          </p:cNvSpPr>
          <p:nvPr/>
        </p:nvSpPr>
        <p:spPr bwMode="auto">
          <a:xfrm>
            <a:off x="1823936" y="2916981"/>
            <a:ext cx="4989898" cy="32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9701" name="Text Box 5"/>
          <p:cNvSpPr txBox="1">
            <a:spLocks noChangeArrowheads="1"/>
          </p:cNvSpPr>
          <p:nvPr/>
        </p:nvSpPr>
        <p:spPr bwMode="auto">
          <a:xfrm>
            <a:off x="877558" y="2755148"/>
            <a:ext cx="7462843" cy="984885"/>
          </a:xfrm>
          <a:prstGeom prst="rect">
            <a:avLst/>
          </a:prstGeom>
          <a:noFill/>
          <a:ln w="349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u="sng" dirty="0">
                <a:solidFill>
                  <a:schemeClr val="accent1"/>
                </a:solidFill>
              </a:rPr>
              <a:t>Impact on Child Development</a:t>
            </a:r>
          </a:p>
          <a:p>
            <a:pPr eaLnBrk="1" hangingPunct="1">
              <a:buFontTx/>
              <a:buChar char="•"/>
            </a:pPr>
            <a:r>
              <a:rPr lang="en-US" sz="1400" dirty="0" err="1">
                <a:solidFill>
                  <a:schemeClr val="tx2"/>
                </a:solidFill>
              </a:rPr>
              <a:t>Neurobiologic</a:t>
            </a:r>
            <a:r>
              <a:rPr lang="en-US" sz="1400" dirty="0">
                <a:solidFill>
                  <a:schemeClr val="tx2"/>
                </a:solidFill>
              </a:rPr>
              <a:t> Effects</a:t>
            </a:r>
            <a:r>
              <a:rPr lang="en-US" sz="1400" dirty="0"/>
              <a:t> (e.g., brain abnormalities, stress hormone dysregulation)</a:t>
            </a:r>
          </a:p>
          <a:p>
            <a:pPr eaLnBrk="1" hangingPunct="1">
              <a:buFontTx/>
              <a:buChar char="•"/>
            </a:pPr>
            <a:r>
              <a:rPr lang="en-US" sz="1400" dirty="0">
                <a:solidFill>
                  <a:schemeClr val="tx2"/>
                </a:solidFill>
              </a:rPr>
              <a:t>Psychosocial Effects</a:t>
            </a:r>
            <a:r>
              <a:rPr lang="en-US" sz="1400" dirty="0"/>
              <a:t> (e.g., poor attachment, poor socialization, poor self-efficacy)</a:t>
            </a:r>
          </a:p>
          <a:p>
            <a:pPr eaLnBrk="1" hangingPunct="1">
              <a:buFontTx/>
              <a:buChar char="•"/>
            </a:pPr>
            <a:r>
              <a:rPr lang="en-US" sz="1400" dirty="0">
                <a:solidFill>
                  <a:schemeClr val="tx2"/>
                </a:solidFill>
              </a:rPr>
              <a:t>Health Risk Behaviors</a:t>
            </a:r>
            <a:r>
              <a:rPr lang="en-US" sz="1400" dirty="0"/>
              <a:t> (e.g., smoking, obesity, substance abuse, promiscuity)</a:t>
            </a:r>
          </a:p>
        </p:txBody>
      </p:sp>
      <p:sp>
        <p:nvSpPr>
          <p:cNvPr id="29702" name="Text Box 6"/>
          <p:cNvSpPr txBox="1">
            <a:spLocks noChangeArrowheads="1"/>
          </p:cNvSpPr>
          <p:nvPr/>
        </p:nvSpPr>
        <p:spPr bwMode="auto">
          <a:xfrm>
            <a:off x="428311" y="4347477"/>
            <a:ext cx="8177496" cy="2377440"/>
          </a:xfrm>
          <a:prstGeom prst="rect">
            <a:avLst/>
          </a:prstGeom>
          <a:noFill/>
          <a:ln w="349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u="sng" dirty="0">
                <a:solidFill>
                  <a:schemeClr val="accent1"/>
                </a:solidFill>
              </a:rPr>
              <a:t>Long-Term Consequences</a:t>
            </a:r>
          </a:p>
          <a:p>
            <a:pPr algn="ctr" eaLnBrk="1" hangingPunct="1"/>
            <a:endParaRPr lang="en-US" sz="1800" b="1" u="sng" dirty="0"/>
          </a:p>
          <a:p>
            <a:pPr algn="ctr" eaLnBrk="1" hangingPunct="1"/>
            <a:endParaRPr lang="en-US" sz="1400" dirty="0"/>
          </a:p>
          <a:p>
            <a:pPr algn="ctr" eaLnBrk="1" hangingPunct="1"/>
            <a:endParaRPr lang="en-US" sz="1400" dirty="0"/>
          </a:p>
          <a:p>
            <a:pPr algn="ctr" eaLnBrk="1" hangingPunct="1"/>
            <a:endParaRPr lang="en-US" sz="1400" dirty="0"/>
          </a:p>
          <a:p>
            <a:pPr algn="ctr" eaLnBrk="1" hangingPunct="1"/>
            <a:endParaRPr lang="en-US" sz="1400" dirty="0"/>
          </a:p>
          <a:p>
            <a:pPr algn="ctr" eaLnBrk="1" hangingPunct="1"/>
            <a:endParaRPr lang="en-US" sz="1400" dirty="0"/>
          </a:p>
          <a:p>
            <a:pPr algn="ctr" eaLnBrk="1" hangingPunct="1"/>
            <a:endParaRPr lang="en-US" sz="1400" dirty="0"/>
          </a:p>
          <a:p>
            <a:pPr algn="ctr" eaLnBrk="1" hangingPunct="1"/>
            <a:endParaRPr lang="en-US" sz="1400" dirty="0"/>
          </a:p>
        </p:txBody>
      </p:sp>
      <p:sp>
        <p:nvSpPr>
          <p:cNvPr id="29703" name="Text Box 7"/>
          <p:cNvSpPr txBox="1">
            <a:spLocks noChangeArrowheads="1"/>
          </p:cNvSpPr>
          <p:nvPr/>
        </p:nvSpPr>
        <p:spPr bwMode="auto">
          <a:xfrm>
            <a:off x="692893" y="6473700"/>
            <a:ext cx="1846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dirty="0"/>
          </a:p>
        </p:txBody>
      </p:sp>
      <p:sp>
        <p:nvSpPr>
          <p:cNvPr id="29704" name="Text Box 8"/>
          <p:cNvSpPr txBox="1">
            <a:spLocks noChangeArrowheads="1"/>
          </p:cNvSpPr>
          <p:nvPr/>
        </p:nvSpPr>
        <p:spPr bwMode="auto">
          <a:xfrm>
            <a:off x="1092085" y="4626942"/>
            <a:ext cx="160786" cy="32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9705" name="Text Box 9"/>
          <p:cNvSpPr txBox="1">
            <a:spLocks noChangeArrowheads="1"/>
          </p:cNvSpPr>
          <p:nvPr/>
        </p:nvSpPr>
        <p:spPr bwMode="auto">
          <a:xfrm>
            <a:off x="1017236" y="4823588"/>
            <a:ext cx="2923249" cy="1829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u="sng" dirty="0">
                <a:solidFill>
                  <a:schemeClr val="tx2"/>
                </a:solidFill>
              </a:rPr>
              <a:t>Disease and Disability</a:t>
            </a:r>
          </a:p>
          <a:p>
            <a:pPr eaLnBrk="1" hangingPunct="1">
              <a:buFontTx/>
              <a:buChar char="•"/>
            </a:pPr>
            <a:r>
              <a:rPr lang="en-US" sz="1400" dirty="0"/>
              <a:t>Major Depression, Suicide, PTSD</a:t>
            </a:r>
          </a:p>
          <a:p>
            <a:pPr eaLnBrk="1" hangingPunct="1">
              <a:buFontTx/>
              <a:buChar char="•"/>
            </a:pPr>
            <a:r>
              <a:rPr lang="en-US" sz="1400" dirty="0"/>
              <a:t>Drug and Alcohol Abuse</a:t>
            </a:r>
          </a:p>
          <a:p>
            <a:pPr eaLnBrk="1" hangingPunct="1">
              <a:buFontTx/>
              <a:buChar char="•"/>
            </a:pPr>
            <a:r>
              <a:rPr lang="en-US" sz="1400" dirty="0"/>
              <a:t>Heart Disease</a:t>
            </a:r>
          </a:p>
          <a:p>
            <a:pPr eaLnBrk="1" hangingPunct="1">
              <a:buFontTx/>
              <a:buChar char="•"/>
            </a:pPr>
            <a:r>
              <a:rPr lang="en-US" sz="1400" dirty="0"/>
              <a:t>Cancer</a:t>
            </a:r>
          </a:p>
          <a:p>
            <a:pPr eaLnBrk="1" hangingPunct="1">
              <a:buFontTx/>
              <a:buChar char="•"/>
            </a:pPr>
            <a:r>
              <a:rPr lang="en-US" sz="1400" dirty="0"/>
              <a:t>Chronic Lung Disease</a:t>
            </a:r>
          </a:p>
          <a:p>
            <a:pPr eaLnBrk="1" hangingPunct="1">
              <a:buFontTx/>
              <a:buChar char="•"/>
            </a:pPr>
            <a:r>
              <a:rPr lang="en-US" sz="1400" dirty="0"/>
              <a:t>Sexually Transmitted Diseases</a:t>
            </a:r>
          </a:p>
          <a:p>
            <a:pPr eaLnBrk="1" hangingPunct="1">
              <a:buFontTx/>
              <a:buChar char="•"/>
            </a:pPr>
            <a:r>
              <a:rPr lang="en-US" sz="1400" dirty="0"/>
              <a:t>Intergenerational transmission of abuse</a:t>
            </a:r>
          </a:p>
          <a:p>
            <a:pPr eaLnBrk="1" hangingPunct="1">
              <a:buFontTx/>
              <a:buChar char="•"/>
            </a:pPr>
            <a:endParaRPr lang="en-US" sz="1400" dirty="0"/>
          </a:p>
        </p:txBody>
      </p:sp>
      <p:sp>
        <p:nvSpPr>
          <p:cNvPr id="29706" name="Text Box 10"/>
          <p:cNvSpPr txBox="1">
            <a:spLocks noChangeArrowheads="1"/>
          </p:cNvSpPr>
          <p:nvPr/>
        </p:nvSpPr>
        <p:spPr bwMode="auto">
          <a:xfrm>
            <a:off x="4749230" y="4772802"/>
            <a:ext cx="3970877"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u="sng" dirty="0">
                <a:solidFill>
                  <a:schemeClr val="tx2"/>
                </a:solidFill>
              </a:rPr>
              <a:t>Social Problems</a:t>
            </a:r>
          </a:p>
          <a:p>
            <a:pPr eaLnBrk="1" hangingPunct="1">
              <a:buFontTx/>
              <a:buChar char="•"/>
            </a:pPr>
            <a:r>
              <a:rPr lang="en-US" sz="1400" dirty="0"/>
              <a:t>Homelessness</a:t>
            </a:r>
          </a:p>
          <a:p>
            <a:pPr eaLnBrk="1" hangingPunct="1">
              <a:buFontTx/>
              <a:buChar char="•"/>
            </a:pPr>
            <a:r>
              <a:rPr lang="en-US" sz="1400" dirty="0"/>
              <a:t>Prostitution</a:t>
            </a:r>
          </a:p>
          <a:p>
            <a:pPr eaLnBrk="1" hangingPunct="1">
              <a:buFontTx/>
              <a:buChar char="•"/>
            </a:pPr>
            <a:r>
              <a:rPr lang="en-US" sz="1400" dirty="0"/>
              <a:t>Criminal Behavior</a:t>
            </a:r>
          </a:p>
          <a:p>
            <a:pPr eaLnBrk="1" hangingPunct="1">
              <a:buFontTx/>
              <a:buChar char="•"/>
            </a:pPr>
            <a:r>
              <a:rPr lang="en-US" sz="1400" dirty="0"/>
              <a:t>Unemployment</a:t>
            </a:r>
          </a:p>
          <a:p>
            <a:pPr eaLnBrk="1" hangingPunct="1">
              <a:buFontTx/>
              <a:buChar char="•"/>
            </a:pPr>
            <a:r>
              <a:rPr lang="en-US" sz="1400" dirty="0"/>
              <a:t>Parenting problems</a:t>
            </a:r>
          </a:p>
          <a:p>
            <a:pPr eaLnBrk="1" hangingPunct="1">
              <a:buFontTx/>
              <a:buChar char="•"/>
            </a:pPr>
            <a:r>
              <a:rPr lang="en-US" sz="1400" dirty="0"/>
              <a:t>High utilization of health and social services</a:t>
            </a:r>
          </a:p>
          <a:p>
            <a:pPr eaLnBrk="1" hangingPunct="1">
              <a:buFontTx/>
              <a:buChar char="•"/>
            </a:pPr>
            <a:r>
              <a:rPr lang="en-US" sz="1400" dirty="0"/>
              <a:t>Shortened Lifespan</a:t>
            </a:r>
          </a:p>
        </p:txBody>
      </p:sp>
      <p:sp>
        <p:nvSpPr>
          <p:cNvPr id="3" name="TextBox 2"/>
          <p:cNvSpPr txBox="1"/>
          <p:nvPr/>
        </p:nvSpPr>
        <p:spPr>
          <a:xfrm flipH="1">
            <a:off x="0" y="-1"/>
            <a:ext cx="9144000" cy="995147"/>
          </a:xfrm>
          <a:prstGeom prst="rect">
            <a:avLst/>
          </a:prstGeom>
          <a:solidFill>
            <a:srgbClr val="0000FF"/>
          </a:solidFill>
        </p:spPr>
        <p:txBody>
          <a:bodyPr wrap="square" rtlCol="0" anchor="ctr">
            <a:noAutofit/>
          </a:bodyPr>
          <a:lstStyle/>
          <a:p>
            <a:pPr algn="ctr"/>
            <a:r>
              <a:rPr lang="en-US" sz="3200" dirty="0">
                <a:solidFill>
                  <a:srgbClr val="FFFFFF"/>
                </a:solidFill>
                <a:latin typeface="Arial"/>
              </a:rPr>
              <a:t>How the ACES Work</a:t>
            </a:r>
          </a:p>
        </p:txBody>
      </p:sp>
      <p:sp>
        <p:nvSpPr>
          <p:cNvPr id="15" name="AutoShape 12"/>
          <p:cNvSpPr>
            <a:spLocks noChangeArrowheads="1"/>
          </p:cNvSpPr>
          <p:nvPr/>
        </p:nvSpPr>
        <p:spPr bwMode="auto">
          <a:xfrm>
            <a:off x="4341657" y="2269809"/>
            <a:ext cx="517801" cy="382623"/>
          </a:xfrm>
          <a:prstGeom prst="downArrow">
            <a:avLst>
              <a:gd name="adj1" fmla="val 48028"/>
              <a:gd name="adj2" fmla="val 47917"/>
            </a:avLst>
          </a:prstGeom>
          <a:solidFill>
            <a:schemeClr val="accent1"/>
          </a:solidFill>
          <a:ln w="9525">
            <a:solidFill>
              <a:schemeClr val="tx1"/>
            </a:solidFill>
            <a:miter lim="800000"/>
            <a:headEnd/>
            <a:tailEnd/>
          </a:ln>
        </p:spPr>
        <p:txBody>
          <a:bodyPr vert="eaVert" wrap="none" anchor="ctr"/>
          <a:lstStyle/>
          <a:p>
            <a:endParaRPr lang="en-US" dirty="0">
              <a:latin typeface="Arial"/>
            </a:endParaRPr>
          </a:p>
        </p:txBody>
      </p:sp>
      <p:sp>
        <p:nvSpPr>
          <p:cNvPr id="16" name="AutoShape 12"/>
          <p:cNvSpPr>
            <a:spLocks noChangeArrowheads="1"/>
          </p:cNvSpPr>
          <p:nvPr/>
        </p:nvSpPr>
        <p:spPr bwMode="auto">
          <a:xfrm>
            <a:off x="4341657" y="3849458"/>
            <a:ext cx="517801" cy="382623"/>
          </a:xfrm>
          <a:prstGeom prst="downArrow">
            <a:avLst>
              <a:gd name="adj1" fmla="val 48028"/>
              <a:gd name="adj2" fmla="val 47917"/>
            </a:avLst>
          </a:prstGeom>
          <a:solidFill>
            <a:schemeClr val="accent1"/>
          </a:solidFill>
          <a:ln w="9525">
            <a:solidFill>
              <a:schemeClr val="tx1"/>
            </a:solidFill>
            <a:miter lim="800000"/>
            <a:headEnd/>
            <a:tailEnd/>
          </a:ln>
        </p:spPr>
        <p:txBody>
          <a:bodyPr vert="eaVert" wrap="none" anchor="ctr"/>
          <a:lstStyle/>
          <a:p>
            <a:endParaRPr lang="en-US" dirty="0">
              <a:latin typeface="Arial"/>
            </a:endParaRPr>
          </a:p>
        </p:txBody>
      </p:sp>
      <p:sp>
        <p:nvSpPr>
          <p:cNvPr id="14" name="TextBox 13"/>
          <p:cNvSpPr txBox="1"/>
          <p:nvPr/>
        </p:nvSpPr>
        <p:spPr>
          <a:xfrm>
            <a:off x="7041874" y="6473701"/>
            <a:ext cx="2062373"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54744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368" y="151114"/>
            <a:ext cx="9144000" cy="1221217"/>
          </a:xfrm>
          <a:solidFill>
            <a:srgbClr val="0000FF"/>
          </a:solidFill>
        </p:spPr>
        <p:txBody>
          <a:bodyPr>
            <a:noAutofit/>
          </a:bodyPr>
          <a:lstStyle/>
          <a:p>
            <a:pPr eaLnBrk="1" hangingPunct="1"/>
            <a:r>
              <a:rPr lang="en-US" sz="3200" dirty="0">
                <a:solidFill>
                  <a:srgbClr val="FFFFFF"/>
                </a:solidFill>
                <a:ea typeface="ＭＳ Ｐゴシック" charset="0"/>
                <a:cs typeface="ＭＳ Ｐゴシック" charset="0"/>
              </a:rPr>
              <a:t>H</a:t>
            </a:r>
            <a:r>
              <a:rPr lang="en-US" sz="3000" dirty="0">
                <a:solidFill>
                  <a:srgbClr val="FFFFFF"/>
                </a:solidFill>
                <a:ea typeface="ＭＳ Ｐゴシック" charset="0"/>
                <a:cs typeface="ＭＳ Ｐゴシック" charset="0"/>
              </a:rPr>
              <a:t>ow</a:t>
            </a:r>
            <a:r>
              <a:rPr lang="en-US" sz="3200" dirty="0">
                <a:solidFill>
                  <a:srgbClr val="FFFFFF"/>
                </a:solidFill>
                <a:ea typeface="ＭＳ Ｐゴシック" charset="0"/>
                <a:cs typeface="ＭＳ Ｐゴシック" charset="0"/>
              </a:rPr>
              <a:t> ACES C</a:t>
            </a:r>
            <a:r>
              <a:rPr lang="en-US" sz="3000" dirty="0">
                <a:solidFill>
                  <a:srgbClr val="FFFFFF"/>
                </a:solidFill>
                <a:ea typeface="ＭＳ Ｐゴシック" charset="0"/>
                <a:cs typeface="ＭＳ Ｐゴシック" charset="0"/>
              </a:rPr>
              <a:t>ross</a:t>
            </a:r>
            <a:r>
              <a:rPr lang="en-US" sz="3200" dirty="0">
                <a:solidFill>
                  <a:srgbClr val="FFFFFF"/>
                </a:solidFill>
                <a:ea typeface="ＭＳ Ｐゴシック" charset="0"/>
                <a:cs typeface="ＭＳ Ｐゴシック" charset="0"/>
              </a:rPr>
              <a:t> G</a:t>
            </a:r>
            <a:r>
              <a:rPr lang="en-US" sz="3000" dirty="0">
                <a:solidFill>
                  <a:srgbClr val="FFFFFF"/>
                </a:solidFill>
                <a:ea typeface="ＭＳ Ｐゴシック" charset="0"/>
                <a:cs typeface="ＭＳ Ｐゴシック" charset="0"/>
              </a:rPr>
              <a:t>enerations</a:t>
            </a:r>
          </a:p>
        </p:txBody>
      </p:sp>
      <p:sp>
        <p:nvSpPr>
          <p:cNvPr id="30724" name="Text Box 3"/>
          <p:cNvSpPr txBox="1">
            <a:spLocks noChangeArrowheads="1"/>
          </p:cNvSpPr>
          <p:nvPr/>
        </p:nvSpPr>
        <p:spPr bwMode="auto">
          <a:xfrm>
            <a:off x="6417971" y="2514600"/>
            <a:ext cx="9539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lumMod val="50000"/>
                  </a:schemeClr>
                </a:solidFill>
              </a:rPr>
              <a:t>Child</a:t>
            </a:r>
          </a:p>
        </p:txBody>
      </p:sp>
      <p:sp>
        <p:nvSpPr>
          <p:cNvPr id="30725" name="Text Box 4"/>
          <p:cNvSpPr txBox="1">
            <a:spLocks noChangeArrowheads="1"/>
          </p:cNvSpPr>
          <p:nvPr/>
        </p:nvSpPr>
        <p:spPr bwMode="auto">
          <a:xfrm>
            <a:off x="6947323" y="3852291"/>
            <a:ext cx="18436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lumMod val="50000"/>
                  </a:schemeClr>
                </a:solidFill>
              </a:rPr>
              <a:t>Adolescent</a:t>
            </a:r>
          </a:p>
        </p:txBody>
      </p:sp>
      <p:sp>
        <p:nvSpPr>
          <p:cNvPr id="30726" name="Text Box 5"/>
          <p:cNvSpPr txBox="1">
            <a:spLocks noChangeArrowheads="1"/>
          </p:cNvSpPr>
          <p:nvPr/>
        </p:nvSpPr>
        <p:spPr bwMode="auto">
          <a:xfrm>
            <a:off x="7735708" y="4904301"/>
            <a:ext cx="9709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lumMod val="50000"/>
                  </a:schemeClr>
                </a:solidFill>
              </a:rPr>
              <a:t>Adult</a:t>
            </a:r>
          </a:p>
        </p:txBody>
      </p:sp>
      <p:graphicFrame>
        <p:nvGraphicFramePr>
          <p:cNvPr id="30722" name="Object 2"/>
          <p:cNvGraphicFramePr>
            <a:graphicFrameLocks noGrp="1" noChangeAspect="1"/>
          </p:cNvGraphicFramePr>
          <p:nvPr>
            <p:ph idx="1"/>
            <p:extLst>
              <p:ext uri="{D42A27DB-BD31-4B8C-83A1-F6EECF244321}">
                <p14:modId xmlns:p14="http://schemas.microsoft.com/office/powerpoint/2010/main" val="2814010265"/>
              </p:ext>
            </p:extLst>
          </p:nvPr>
        </p:nvGraphicFramePr>
        <p:xfrm>
          <a:off x="1460500" y="1454423"/>
          <a:ext cx="5850678" cy="5223019"/>
        </p:xfrm>
        <a:graphic>
          <a:graphicData uri="http://schemas.openxmlformats.org/presentationml/2006/ole">
            <mc:AlternateContent xmlns:mc="http://schemas.openxmlformats.org/markup-compatibility/2006">
              <mc:Choice xmlns:v="urn:schemas-microsoft-com:vml" Requires="v">
                <p:oleObj name="Visio" r:id="rId2" imgW="8751508" imgH="7814652" progId="Visio.Drawing.6">
                  <p:embed/>
                </p:oleObj>
              </mc:Choice>
              <mc:Fallback>
                <p:oleObj name="Visio" r:id="rId2" imgW="8751508" imgH="7814652" progId="Visio.Drawing.6">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454423"/>
                        <a:ext cx="5850678" cy="5223019"/>
                      </a:xfrm>
                      <a:prstGeom prst="rect">
                        <a:avLst/>
                      </a:prstGeom>
                      <a:noFill/>
                    </p:spPr>
                  </p:pic>
                </p:oleObj>
              </mc:Fallback>
            </mc:AlternateContent>
          </a:graphicData>
        </a:graphic>
      </p:graphicFrame>
      <p:sp>
        <p:nvSpPr>
          <p:cNvPr id="2" name="TextBox 1"/>
          <p:cNvSpPr txBox="1"/>
          <p:nvPr/>
        </p:nvSpPr>
        <p:spPr>
          <a:xfrm>
            <a:off x="1596738" y="1581459"/>
            <a:ext cx="2400541" cy="461665"/>
          </a:xfrm>
          <a:prstGeom prst="rect">
            <a:avLst/>
          </a:prstGeom>
          <a:noFill/>
        </p:spPr>
        <p:txBody>
          <a:bodyPr wrap="square" rtlCol="0">
            <a:spAutoFit/>
          </a:bodyPr>
          <a:lstStyle/>
          <a:p>
            <a:r>
              <a:rPr lang="en-US" sz="2400" b="1" dirty="0">
                <a:solidFill>
                  <a:srgbClr val="7F7F7F"/>
                </a:solidFill>
                <a:latin typeface="Arial"/>
              </a:rPr>
              <a:t>Generation 1</a:t>
            </a:r>
          </a:p>
        </p:txBody>
      </p:sp>
      <p:sp>
        <p:nvSpPr>
          <p:cNvPr id="3" name="TextBox 2"/>
          <p:cNvSpPr txBox="1"/>
          <p:nvPr/>
        </p:nvSpPr>
        <p:spPr>
          <a:xfrm>
            <a:off x="1359807" y="6219802"/>
            <a:ext cx="2293214" cy="461665"/>
          </a:xfrm>
          <a:prstGeom prst="rect">
            <a:avLst/>
          </a:prstGeom>
          <a:noFill/>
        </p:spPr>
        <p:txBody>
          <a:bodyPr wrap="square" rtlCol="0">
            <a:spAutoFit/>
          </a:bodyPr>
          <a:lstStyle/>
          <a:p>
            <a:r>
              <a:rPr lang="en-US" sz="2400" b="1" dirty="0">
                <a:solidFill>
                  <a:srgbClr val="7F7F7F"/>
                </a:solidFill>
                <a:latin typeface="Arial"/>
              </a:rPr>
              <a:t>Generation 2</a:t>
            </a:r>
          </a:p>
        </p:txBody>
      </p:sp>
      <p:sp>
        <p:nvSpPr>
          <p:cNvPr id="11" name="TextBox 10"/>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55512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2384741"/>
            <a:ext cx="8850411" cy="1446550"/>
          </a:xfrm>
          <a:prstGeom prst="rect">
            <a:avLst/>
          </a:prstGeom>
          <a:solidFill>
            <a:schemeClr val="bg1"/>
          </a:solidFill>
        </p:spPr>
        <p:txBody>
          <a:bodyPr wrap="square">
            <a:spAutoFit/>
          </a:bodyPr>
          <a:lstStyle/>
          <a:p>
            <a:pPr algn="ctr"/>
            <a:r>
              <a:rPr lang="en-US" sz="4400" b="1" dirty="0">
                <a:solidFill>
                  <a:srgbClr val="0000FF"/>
                </a:solidFill>
                <a:latin typeface="Arial"/>
              </a:rPr>
              <a:t>Cumulative ACES Increase Risk for Poor Outcomes </a:t>
            </a:r>
          </a:p>
        </p:txBody>
      </p:sp>
    </p:spTree>
    <p:extLst>
      <p:ext uri="{BB962C8B-B14F-4D97-AF65-F5344CB8AC3E}">
        <p14:creationId xmlns:p14="http://schemas.microsoft.com/office/powerpoint/2010/main" val="301601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4320"/>
            <a:ext cx="9144000" cy="13716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rPr>
              <a:t>Cumulative ACES &amp; Mental Health</a:t>
            </a:r>
            <a:r>
              <a:rPr lang="en-US" sz="3200" baseline="30000" dirty="0">
                <a:solidFill>
                  <a:schemeClr val="bg1"/>
                </a:solidFill>
                <a:latin typeface="Arial"/>
              </a:rPr>
              <a:t>1,2</a:t>
            </a:r>
          </a:p>
        </p:txBody>
      </p:sp>
      <p:sp>
        <p:nvSpPr>
          <p:cNvPr id="2" name="TextBox 1"/>
          <p:cNvSpPr txBox="1"/>
          <p:nvPr/>
        </p:nvSpPr>
        <p:spPr>
          <a:xfrm rot="16200000">
            <a:off x="-86516" y="3442019"/>
            <a:ext cx="1835150" cy="400110"/>
          </a:xfrm>
          <a:prstGeom prst="rect">
            <a:avLst/>
          </a:prstGeom>
          <a:noFill/>
        </p:spPr>
        <p:txBody>
          <a:bodyPr wrap="square" rtlCol="0">
            <a:spAutoFit/>
          </a:bodyPr>
          <a:lstStyle/>
          <a:p>
            <a:r>
              <a:rPr lang="en-US" sz="2000" b="1" dirty="0">
                <a:latin typeface="Arial"/>
              </a:rPr>
              <a:t>Prevalence</a:t>
            </a:r>
            <a:r>
              <a:rPr lang="en-US" sz="2000" dirty="0">
                <a:latin typeface="Arial"/>
              </a:rPr>
              <a:t> %</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1100987934"/>
              </p:ext>
            </p:extLst>
          </p:nvPr>
        </p:nvGraphicFramePr>
        <p:xfrm>
          <a:off x="1187451" y="1733898"/>
          <a:ext cx="732909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
        <p:nvSpPr>
          <p:cNvPr id="12" name="TextBox 11"/>
          <p:cNvSpPr txBox="1"/>
          <p:nvPr/>
        </p:nvSpPr>
        <p:spPr>
          <a:xfrm>
            <a:off x="0" y="6361884"/>
            <a:ext cx="6411760" cy="461665"/>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Data from the National Comorbidity Survey-Replication Sample (NCS-R).</a:t>
            </a: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Putnam, Harris, Putnam, J Traumatic Stress, 26:435-442, 2013.</a:t>
            </a:r>
          </a:p>
        </p:txBody>
      </p:sp>
    </p:spTree>
    <p:extLst>
      <p:ext uri="{BB962C8B-B14F-4D97-AF65-F5344CB8AC3E}">
        <p14:creationId xmlns:p14="http://schemas.microsoft.com/office/powerpoint/2010/main" val="213536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0223"/>
            <a:ext cx="8243272" cy="307777"/>
          </a:xfrm>
          <a:prstGeom prst="rect">
            <a:avLst/>
          </a:prstGeom>
          <a:noFill/>
        </p:spPr>
        <p:txBody>
          <a:bodyPr wrap="square" rtlCol="0">
            <a:spAutoFit/>
          </a:bodyPr>
          <a:lstStyle/>
          <a:p>
            <a:r>
              <a:rPr lang="en-US" sz="1400" baseline="30000" dirty="0">
                <a:latin typeface="Arial"/>
              </a:rPr>
              <a:t>1</a:t>
            </a:r>
            <a:r>
              <a:rPr lang="en-US" sz="1200" dirty="0">
                <a:latin typeface="Arial"/>
              </a:rPr>
              <a:t>Felitti et al., (1998) American Journal of Preventive Medicine, 14:245-258</a:t>
            </a:r>
            <a:r>
              <a:rPr lang="en-US" sz="1400" dirty="0">
                <a:latin typeface="Arial"/>
              </a:rPr>
              <a:t>.</a:t>
            </a:r>
          </a:p>
        </p:txBody>
      </p:sp>
      <p:sp>
        <p:nvSpPr>
          <p:cNvPr id="7" name="Title 1"/>
          <p:cNvSpPr txBox="1">
            <a:spLocks noChangeAspect="1"/>
          </p:cNvSpPr>
          <p:nvPr/>
        </p:nvSpPr>
        <p:spPr>
          <a:xfrm>
            <a:off x="0" y="274320"/>
            <a:ext cx="9144000" cy="13716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rPr>
              <a:t>Cumulative ACES &amp; Chronic Disease</a:t>
            </a:r>
            <a:r>
              <a:rPr lang="en-US" sz="3200" baseline="30000" dirty="0">
                <a:solidFill>
                  <a:schemeClr val="bg1"/>
                </a:solidFill>
                <a:latin typeface="Arial"/>
              </a:rPr>
              <a:t>1</a:t>
            </a:r>
          </a:p>
        </p:txBody>
      </p:sp>
      <p:sp>
        <p:nvSpPr>
          <p:cNvPr id="2" name="TextBox 1"/>
          <p:cNvSpPr txBox="1"/>
          <p:nvPr/>
        </p:nvSpPr>
        <p:spPr>
          <a:xfrm rot="16200000">
            <a:off x="-322674" y="3781992"/>
            <a:ext cx="2176535" cy="400110"/>
          </a:xfrm>
          <a:prstGeom prst="rect">
            <a:avLst/>
          </a:prstGeom>
          <a:noFill/>
        </p:spPr>
        <p:txBody>
          <a:bodyPr wrap="square" rtlCol="0">
            <a:spAutoFit/>
          </a:bodyPr>
          <a:lstStyle/>
          <a:p>
            <a:r>
              <a:rPr lang="en-US" sz="2000" b="1" dirty="0">
                <a:latin typeface="Arial"/>
              </a:rPr>
              <a:t>Prevalence</a:t>
            </a:r>
            <a:r>
              <a:rPr lang="en-US" sz="2000" dirty="0">
                <a:latin typeface="Arial"/>
              </a:rPr>
              <a:t> %</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1960618193"/>
              </p:ext>
            </p:extLst>
          </p:nvPr>
        </p:nvGraphicFramePr>
        <p:xfrm>
          <a:off x="1187451" y="1786274"/>
          <a:ext cx="732909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16568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0223"/>
            <a:ext cx="8243272" cy="307777"/>
          </a:xfrm>
          <a:prstGeom prst="rect">
            <a:avLst/>
          </a:prstGeom>
          <a:noFill/>
        </p:spPr>
        <p:txBody>
          <a:bodyPr wrap="square" rtlCol="0">
            <a:spAutoFit/>
          </a:bodyPr>
          <a:lstStyle/>
          <a:p>
            <a:r>
              <a:rPr lang="en-US" sz="1400" baseline="30000" dirty="0">
                <a:latin typeface="Arial"/>
              </a:rPr>
              <a:t>1</a:t>
            </a:r>
            <a:r>
              <a:rPr lang="en-US" sz="1200" dirty="0">
                <a:latin typeface="Arial"/>
              </a:rPr>
              <a:t>Anda et al., (2004) The Permanente Journal/Winter 8:30-38</a:t>
            </a:r>
            <a:r>
              <a:rPr lang="en-US" sz="1400" dirty="0">
                <a:latin typeface="Arial"/>
              </a:rPr>
              <a:t>.</a:t>
            </a:r>
          </a:p>
        </p:txBody>
      </p:sp>
      <p:sp>
        <p:nvSpPr>
          <p:cNvPr id="7" name="Title 1"/>
          <p:cNvSpPr txBox="1">
            <a:spLocks/>
          </p:cNvSpPr>
          <p:nvPr/>
        </p:nvSpPr>
        <p:spPr>
          <a:xfrm>
            <a:off x="0" y="274320"/>
            <a:ext cx="9144000" cy="13716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rPr>
              <a:t>C</a:t>
            </a:r>
            <a:r>
              <a:rPr lang="en-US" sz="3000" dirty="0">
                <a:solidFill>
                  <a:schemeClr val="bg1"/>
                </a:solidFill>
                <a:latin typeface="Arial"/>
              </a:rPr>
              <a:t>umulative</a:t>
            </a:r>
            <a:r>
              <a:rPr lang="en-US" sz="3200" dirty="0">
                <a:solidFill>
                  <a:schemeClr val="bg1"/>
                </a:solidFill>
                <a:latin typeface="Arial"/>
              </a:rPr>
              <a:t> ACES </a:t>
            </a:r>
            <a:r>
              <a:rPr lang="en-US" sz="3000" dirty="0">
                <a:solidFill>
                  <a:schemeClr val="bg1"/>
                </a:solidFill>
                <a:latin typeface="Arial"/>
              </a:rPr>
              <a:t>&amp;</a:t>
            </a:r>
            <a:r>
              <a:rPr lang="en-US" sz="3200" dirty="0">
                <a:solidFill>
                  <a:schemeClr val="bg1"/>
                </a:solidFill>
                <a:latin typeface="Arial"/>
              </a:rPr>
              <a:t> </a:t>
            </a:r>
          </a:p>
          <a:p>
            <a:r>
              <a:rPr lang="en-US" sz="3200" dirty="0">
                <a:solidFill>
                  <a:schemeClr val="bg1"/>
                </a:solidFill>
                <a:latin typeface="Arial"/>
              </a:rPr>
              <a:t>I</a:t>
            </a:r>
            <a:r>
              <a:rPr lang="en-US" sz="3000" dirty="0">
                <a:solidFill>
                  <a:schemeClr val="bg1"/>
                </a:solidFill>
                <a:latin typeface="Arial"/>
              </a:rPr>
              <a:t>mpaired</a:t>
            </a:r>
            <a:r>
              <a:rPr lang="en-US" sz="3200" dirty="0">
                <a:solidFill>
                  <a:schemeClr val="bg1"/>
                </a:solidFill>
                <a:latin typeface="Arial"/>
              </a:rPr>
              <a:t> W</a:t>
            </a:r>
            <a:r>
              <a:rPr lang="en-US" sz="3000" dirty="0">
                <a:solidFill>
                  <a:schemeClr val="bg1"/>
                </a:solidFill>
                <a:latin typeface="Arial"/>
              </a:rPr>
              <a:t>orker</a:t>
            </a:r>
            <a:r>
              <a:rPr lang="en-US" sz="3200" dirty="0">
                <a:solidFill>
                  <a:schemeClr val="bg1"/>
                </a:solidFill>
                <a:latin typeface="Arial"/>
              </a:rPr>
              <a:t> P</a:t>
            </a:r>
            <a:r>
              <a:rPr lang="en-US" sz="3000" dirty="0">
                <a:solidFill>
                  <a:schemeClr val="bg1"/>
                </a:solidFill>
                <a:latin typeface="Arial"/>
              </a:rPr>
              <a:t>erformance</a:t>
            </a:r>
            <a:r>
              <a:rPr lang="en-US" sz="3200" baseline="30000" dirty="0">
                <a:solidFill>
                  <a:schemeClr val="bg1"/>
                </a:solidFill>
                <a:latin typeface="Arial"/>
              </a:rPr>
              <a:t>1</a:t>
            </a:r>
            <a:r>
              <a:rPr lang="en-US" sz="3200" dirty="0">
                <a:solidFill>
                  <a:schemeClr val="bg1"/>
                </a:solidFill>
                <a:latin typeface="Arial"/>
              </a:rPr>
              <a:t> </a:t>
            </a:r>
            <a:endParaRPr lang="en-US" sz="3200" baseline="30000" dirty="0">
              <a:solidFill>
                <a:schemeClr val="bg1"/>
              </a:solidFill>
              <a:latin typeface="Arial"/>
            </a:endParaRPr>
          </a:p>
        </p:txBody>
      </p:sp>
      <p:sp>
        <p:nvSpPr>
          <p:cNvPr id="2" name="TextBox 1"/>
          <p:cNvSpPr txBox="1"/>
          <p:nvPr/>
        </p:nvSpPr>
        <p:spPr>
          <a:xfrm rot="16200000">
            <a:off x="-665839" y="3667097"/>
            <a:ext cx="2844802" cy="400110"/>
          </a:xfrm>
          <a:prstGeom prst="rect">
            <a:avLst/>
          </a:prstGeom>
          <a:noFill/>
        </p:spPr>
        <p:txBody>
          <a:bodyPr wrap="square" rtlCol="0">
            <a:spAutoFit/>
          </a:bodyPr>
          <a:lstStyle/>
          <a:p>
            <a:r>
              <a:rPr lang="en-US" sz="2000" b="1" dirty="0">
                <a:latin typeface="Arial"/>
              </a:rPr>
              <a:t>Percent % Reported</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4036260721"/>
              </p:ext>
            </p:extLst>
          </p:nvPr>
        </p:nvGraphicFramePr>
        <p:xfrm>
          <a:off x="1187451" y="1720804"/>
          <a:ext cx="732909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03101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1371600"/>
          </a:xfrm>
          <a:solidFill>
            <a:srgbClr val="0000FF"/>
          </a:solidFill>
        </p:spPr>
        <p:txBody>
          <a:bodyPr>
            <a:noAutofit/>
          </a:bodyPr>
          <a:lstStyle/>
          <a:p>
            <a:r>
              <a:rPr lang="en-US" sz="3000" dirty="0">
                <a:solidFill>
                  <a:srgbClr val="FFFFFF"/>
                </a:solidFill>
              </a:rPr>
              <a:t>I</a:t>
            </a:r>
            <a:r>
              <a:rPr lang="en-US" sz="2800" dirty="0">
                <a:solidFill>
                  <a:srgbClr val="FFFFFF"/>
                </a:solidFill>
              </a:rPr>
              <a:t>mpact</a:t>
            </a:r>
            <a:r>
              <a:rPr lang="en-US" sz="3000" dirty="0">
                <a:solidFill>
                  <a:srgbClr val="FFFFFF"/>
                </a:solidFill>
              </a:rPr>
              <a:t> </a:t>
            </a:r>
            <a:r>
              <a:rPr lang="en-US" sz="2800" dirty="0">
                <a:solidFill>
                  <a:srgbClr val="FFFFFF"/>
                </a:solidFill>
              </a:rPr>
              <a:t>of</a:t>
            </a:r>
            <a:r>
              <a:rPr lang="en-US" sz="3000" dirty="0">
                <a:solidFill>
                  <a:srgbClr val="FFFFFF"/>
                </a:solidFill>
              </a:rPr>
              <a:t> C</a:t>
            </a:r>
            <a:r>
              <a:rPr lang="en-US" sz="2800" dirty="0">
                <a:solidFill>
                  <a:srgbClr val="FFFFFF"/>
                </a:solidFill>
              </a:rPr>
              <a:t>umulative</a:t>
            </a:r>
            <a:r>
              <a:rPr lang="en-US" sz="3000" dirty="0">
                <a:solidFill>
                  <a:srgbClr val="FFFFFF"/>
                </a:solidFill>
              </a:rPr>
              <a:t> ACES </a:t>
            </a:r>
            <a:r>
              <a:rPr lang="en-US" sz="2800" dirty="0">
                <a:solidFill>
                  <a:srgbClr val="FFFFFF"/>
                </a:solidFill>
              </a:rPr>
              <a:t>&amp;</a:t>
            </a:r>
            <a:r>
              <a:rPr lang="en-US" sz="3000" dirty="0">
                <a:solidFill>
                  <a:srgbClr val="FFFFFF"/>
                </a:solidFill>
              </a:rPr>
              <a:t> S</a:t>
            </a:r>
            <a:r>
              <a:rPr lang="en-US" sz="2800" dirty="0">
                <a:solidFill>
                  <a:srgbClr val="FFFFFF"/>
                </a:solidFill>
              </a:rPr>
              <a:t>ocial</a:t>
            </a:r>
            <a:r>
              <a:rPr lang="en-US" sz="3000" dirty="0">
                <a:solidFill>
                  <a:srgbClr val="FFFFFF"/>
                </a:solidFill>
              </a:rPr>
              <a:t> D</a:t>
            </a:r>
            <a:r>
              <a:rPr lang="en-US" sz="2800" dirty="0">
                <a:solidFill>
                  <a:srgbClr val="FFFFFF"/>
                </a:solidFill>
              </a:rPr>
              <a:t>ysfunction</a:t>
            </a:r>
            <a:r>
              <a:rPr lang="en-US" sz="3000" baseline="30000" dirty="0">
                <a:solidFill>
                  <a:srgbClr val="FFFFFF"/>
                </a:solidFill>
              </a:rPr>
              <a:t>1</a:t>
            </a:r>
          </a:p>
        </p:txBody>
      </p:sp>
      <p:sp>
        <p:nvSpPr>
          <p:cNvPr id="3" name="Content Placeholder 2"/>
          <p:cNvSpPr>
            <a:spLocks noGrp="1"/>
          </p:cNvSpPr>
          <p:nvPr>
            <p:ph idx="1"/>
          </p:nvPr>
        </p:nvSpPr>
        <p:spPr>
          <a:xfrm>
            <a:off x="250467" y="2215619"/>
            <a:ext cx="8947150" cy="2851771"/>
          </a:xfrm>
        </p:spPr>
        <p:txBody>
          <a:bodyPr>
            <a:noAutofit/>
          </a:bodyPr>
          <a:lstStyle/>
          <a:p>
            <a:pPr>
              <a:spcBef>
                <a:spcPts val="400"/>
              </a:spcBef>
              <a:spcAft>
                <a:spcPts val="1600"/>
              </a:spcAft>
            </a:pPr>
            <a:r>
              <a:rPr lang="en-US" sz="2400" dirty="0"/>
              <a:t>Lower educational, occupational attainment.</a:t>
            </a:r>
          </a:p>
          <a:p>
            <a:pPr>
              <a:spcBef>
                <a:spcPts val="400"/>
              </a:spcBef>
              <a:spcAft>
                <a:spcPts val="1600"/>
              </a:spcAft>
            </a:pPr>
            <a:r>
              <a:rPr lang="en-US" sz="2400" dirty="0"/>
              <a:t>Increased social service costs.</a:t>
            </a:r>
          </a:p>
          <a:p>
            <a:pPr>
              <a:spcBef>
                <a:spcPts val="400"/>
              </a:spcBef>
              <a:spcAft>
                <a:spcPts val="1600"/>
              </a:spcAft>
            </a:pPr>
            <a:r>
              <a:rPr lang="en-US" sz="2400" dirty="0"/>
              <a:t>Increased medical costs.</a:t>
            </a:r>
          </a:p>
          <a:p>
            <a:pPr>
              <a:spcBef>
                <a:spcPts val="400"/>
              </a:spcBef>
              <a:spcAft>
                <a:spcPts val="1600"/>
              </a:spcAft>
            </a:pPr>
            <a:r>
              <a:rPr lang="en-US" sz="2400" dirty="0"/>
              <a:t>Shortened life span.</a:t>
            </a:r>
          </a:p>
          <a:p>
            <a:pPr>
              <a:spcBef>
                <a:spcPts val="400"/>
              </a:spcBef>
              <a:spcAft>
                <a:spcPts val="1600"/>
              </a:spcAft>
            </a:pPr>
            <a:r>
              <a:rPr lang="en-US" sz="2400" dirty="0"/>
              <a:t>Increased risk </a:t>
            </a:r>
            <a:r>
              <a:rPr lang="en-US" sz="2200" dirty="0"/>
              <a:t>for</a:t>
            </a:r>
            <a:r>
              <a:rPr lang="en-US" sz="2400" dirty="0"/>
              <a:t> HIV, teen pregnancy, maternal depression</a:t>
            </a:r>
            <a:r>
              <a:rPr lang="en-US" sz="2400" baseline="30000" dirty="0"/>
              <a:t>2</a:t>
            </a:r>
            <a:r>
              <a:rPr lang="en-US" sz="2400" dirty="0"/>
              <a:t>.</a:t>
            </a:r>
          </a:p>
          <a:p>
            <a:pPr>
              <a:spcBef>
                <a:spcPts val="400"/>
              </a:spcBef>
              <a:spcAft>
                <a:spcPts val="1600"/>
              </a:spcAft>
            </a:pPr>
            <a:r>
              <a:rPr lang="en-US" sz="2400" dirty="0"/>
              <a:t>Intergenerational transmission of ACES </a:t>
            </a:r>
            <a:r>
              <a:rPr lang="en-US" sz="2400"/>
              <a:t>to offspring.</a:t>
            </a:r>
            <a:endParaRPr lang="en-US" sz="2400" dirty="0"/>
          </a:p>
        </p:txBody>
      </p:sp>
      <p:sp>
        <p:nvSpPr>
          <p:cNvPr id="4" name="TextBox 3"/>
          <p:cNvSpPr txBox="1"/>
          <p:nvPr/>
        </p:nvSpPr>
        <p:spPr>
          <a:xfrm>
            <a:off x="0" y="6184092"/>
            <a:ext cx="7092711" cy="830997"/>
          </a:xfrm>
          <a:prstGeom prst="rect">
            <a:avLst/>
          </a:prstGeom>
          <a:noFill/>
        </p:spPr>
        <p:txBody>
          <a:bodyPr wrap="none" rtlCol="0">
            <a:spAutoFit/>
          </a:bodyPr>
          <a:lstStyle/>
          <a:p>
            <a:r>
              <a:rPr lang="en-US" sz="1400" baseline="30000" dirty="0">
                <a:latin typeface="Arial"/>
              </a:rPr>
              <a:t>1</a:t>
            </a:r>
            <a:r>
              <a:rPr lang="en-US" sz="1200" dirty="0">
                <a:latin typeface="Arial"/>
              </a:rPr>
              <a:t>IOM (Institute of Medicine) and NRC (National Research Council). 2013. </a:t>
            </a:r>
          </a:p>
          <a:p>
            <a:r>
              <a:rPr lang="en-US" sz="1200" i="1" dirty="0">
                <a:latin typeface="Arial"/>
              </a:rPr>
              <a:t>New Directions in child abuse and neglect research. </a:t>
            </a:r>
            <a:r>
              <a:rPr lang="en-US" sz="1200" dirty="0">
                <a:latin typeface="Arial"/>
              </a:rPr>
              <a:t>Washington, DC: The National Academies Press.</a:t>
            </a:r>
          </a:p>
          <a:p>
            <a:r>
              <a:rPr lang="en-US" sz="1200" baseline="30000" dirty="0">
                <a:latin typeface="Arial"/>
              </a:rPr>
              <a:t>2</a:t>
            </a:r>
            <a:r>
              <a:rPr lang="en-US" sz="1200" u="sng" dirty="0">
                <a:hlinkClick r:id="rId2"/>
              </a:rPr>
              <a:t>http://www.movingbeyonddepression.org/</a:t>
            </a:r>
            <a:endParaRPr lang="en-US" sz="1200" dirty="0"/>
          </a:p>
          <a:p>
            <a:endParaRPr lang="en-US" sz="1200" dirty="0">
              <a:latin typeface="Arial"/>
            </a:endParaRPr>
          </a:p>
        </p:txBody>
      </p:sp>
      <p:sp>
        <p:nvSpPr>
          <p:cNvPr id="5" name="TextBox 4"/>
          <p:cNvSpPr txBox="1"/>
          <p:nvPr/>
        </p:nvSpPr>
        <p:spPr>
          <a:xfrm>
            <a:off x="7558240" y="6599591"/>
            <a:ext cx="2023081"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96656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title" idx="4294967295"/>
          </p:nvPr>
        </p:nvSpPr>
        <p:spPr>
          <a:xfrm>
            <a:off x="0" y="273269"/>
            <a:ext cx="9144000" cy="1371600"/>
          </a:xfrm>
          <a:solidFill>
            <a:srgbClr val="0000FF"/>
          </a:solidFill>
        </p:spPr>
        <p:txBody>
          <a:bodyPr>
            <a:noAutofit/>
          </a:bodyPr>
          <a:lstStyle/>
          <a:p>
            <a:pPr eaLnBrk="1" hangingPunct="1"/>
            <a:r>
              <a:rPr lang="en-US" sz="3200" dirty="0">
                <a:solidFill>
                  <a:srgbClr val="FFFFFF"/>
                </a:solidFill>
                <a:ea typeface="ＭＳ Ｐゴシック" charset="0"/>
                <a:cs typeface="ＭＳ Ｐゴシック" charset="0"/>
              </a:rPr>
              <a:t>I</a:t>
            </a:r>
            <a:r>
              <a:rPr lang="en-US" sz="3000" dirty="0">
                <a:solidFill>
                  <a:srgbClr val="FFFFFF"/>
                </a:solidFill>
                <a:ea typeface="ＭＳ Ｐゴシック" charset="0"/>
                <a:cs typeface="ＭＳ Ｐゴシック" charset="0"/>
              </a:rPr>
              <a:t>mplications</a:t>
            </a:r>
            <a:r>
              <a:rPr lang="en-US" sz="3200" dirty="0">
                <a:solidFill>
                  <a:srgbClr val="FFFFFF"/>
                </a:solidFill>
                <a:ea typeface="ＭＳ Ｐゴシック" charset="0"/>
                <a:cs typeface="ＭＳ Ｐゴシック" charset="0"/>
              </a:rPr>
              <a:t> </a:t>
            </a:r>
            <a:r>
              <a:rPr lang="en-US" sz="3000" dirty="0">
                <a:solidFill>
                  <a:srgbClr val="FFFFFF"/>
                </a:solidFill>
                <a:ea typeface="ＭＳ Ｐゴシック" charset="0"/>
                <a:cs typeface="ＭＳ Ｐゴシック" charset="0"/>
              </a:rPr>
              <a:t>of</a:t>
            </a:r>
            <a:r>
              <a:rPr lang="en-US" sz="3200" dirty="0">
                <a:solidFill>
                  <a:srgbClr val="FFFFFF"/>
                </a:solidFill>
                <a:ea typeface="ＭＳ Ｐゴシック" charset="0"/>
                <a:cs typeface="ＭＳ Ｐゴシック" charset="0"/>
              </a:rPr>
              <a:t> C</a:t>
            </a:r>
            <a:r>
              <a:rPr lang="en-US" sz="3000" dirty="0">
                <a:solidFill>
                  <a:srgbClr val="FFFFFF"/>
                </a:solidFill>
                <a:ea typeface="ＭＳ Ｐゴシック" charset="0"/>
                <a:cs typeface="ＭＳ Ｐゴシック" charset="0"/>
              </a:rPr>
              <a:t>umulative</a:t>
            </a:r>
            <a:r>
              <a:rPr lang="en-US" sz="3200" dirty="0">
                <a:solidFill>
                  <a:srgbClr val="FFFFFF"/>
                </a:solidFill>
                <a:ea typeface="ＭＳ Ｐゴシック" charset="0"/>
                <a:cs typeface="ＭＳ Ｐゴシック" charset="0"/>
              </a:rPr>
              <a:t> ACES</a:t>
            </a:r>
          </a:p>
        </p:txBody>
      </p:sp>
      <p:sp>
        <p:nvSpPr>
          <p:cNvPr id="30722" name="Rectangle 3"/>
          <p:cNvSpPr>
            <a:spLocks noGrp="1" noChangeArrowheads="1"/>
          </p:cNvSpPr>
          <p:nvPr>
            <p:ph idx="4294967295"/>
          </p:nvPr>
        </p:nvSpPr>
        <p:spPr>
          <a:xfrm>
            <a:off x="469900" y="1780159"/>
            <a:ext cx="8051800" cy="5029200"/>
          </a:xfrm>
        </p:spPr>
        <p:txBody>
          <a:bodyPr>
            <a:normAutofit/>
          </a:bodyPr>
          <a:lstStyle/>
          <a:p>
            <a:pPr eaLnBrk="1" hangingPunct="1">
              <a:spcBef>
                <a:spcPts val="400"/>
              </a:spcBef>
              <a:spcAft>
                <a:spcPts val="1600"/>
              </a:spcAft>
            </a:pPr>
            <a:r>
              <a:rPr lang="ja-JP" altLang="en-US" sz="2400" dirty="0">
                <a:ea typeface="ＭＳ Ｐゴシック" charset="0"/>
                <a:cs typeface="ＭＳ Ｐゴシック" charset="0"/>
              </a:rPr>
              <a:t>“</a:t>
            </a:r>
            <a:r>
              <a:rPr lang="en-US" altLang="ja-JP" sz="2400" dirty="0">
                <a:ea typeface="ＭＳ Ｐゴシック" charset="0"/>
                <a:cs typeface="ＭＳ Ｐゴシック" charset="0"/>
              </a:rPr>
              <a:t>Dose-Effect</a:t>
            </a:r>
            <a:r>
              <a:rPr lang="ja-JP" altLang="en-US" sz="2400" dirty="0">
                <a:ea typeface="ＭＳ Ｐゴシック" charset="0"/>
                <a:cs typeface="ＭＳ Ｐゴシック" charset="0"/>
              </a:rPr>
              <a:t>”</a:t>
            </a:r>
            <a:r>
              <a:rPr lang="en-US" altLang="ja-JP" sz="2400" dirty="0">
                <a:ea typeface="ＭＳ Ｐゴシック" charset="0"/>
                <a:cs typeface="ＭＳ Ｐゴシック" charset="0"/>
              </a:rPr>
              <a:t> – increasing ACES increases the number of problems. </a:t>
            </a:r>
          </a:p>
          <a:p>
            <a:pPr eaLnBrk="1" hangingPunct="1">
              <a:spcBef>
                <a:spcPts val="400"/>
              </a:spcBef>
              <a:spcAft>
                <a:spcPts val="1600"/>
              </a:spcAft>
            </a:pPr>
            <a:r>
              <a:rPr lang="en-US" sz="2400" dirty="0">
                <a:ea typeface="ＭＳ Ｐゴシック" charset="0"/>
                <a:cs typeface="ＭＳ Ｐゴシック" charset="0"/>
              </a:rPr>
              <a:t>Child maltreatment victims have 2-7 times higher risk of being re-victimized in the future compared with non-victims</a:t>
            </a:r>
            <a:r>
              <a:rPr lang="en-US" sz="2400" baseline="30000" dirty="0">
                <a:ea typeface="ＭＳ Ｐゴシック" charset="0"/>
                <a:cs typeface="ＭＳ Ｐゴシック" charset="0"/>
              </a:rPr>
              <a:t>1</a:t>
            </a:r>
            <a:r>
              <a:rPr lang="en-US" sz="2400" dirty="0">
                <a:ea typeface="ＭＳ Ｐゴシック" charset="0"/>
                <a:cs typeface="ＭＳ Ｐゴシック" charset="0"/>
              </a:rPr>
              <a:t>.</a:t>
            </a:r>
          </a:p>
          <a:p>
            <a:pPr eaLnBrk="1" hangingPunct="1">
              <a:spcBef>
                <a:spcPts val="400"/>
              </a:spcBef>
              <a:spcAft>
                <a:spcPts val="1600"/>
              </a:spcAft>
            </a:pPr>
            <a:r>
              <a:rPr lang="en-US" sz="2400" dirty="0">
                <a:ea typeface="ＭＳ Ｐゴシック" charset="0"/>
                <a:cs typeface="ＭＳ Ｐゴシック" charset="0"/>
              </a:rPr>
              <a:t>Preventing future ACES in previously traumatized children is an important intervention.</a:t>
            </a:r>
          </a:p>
          <a:p>
            <a:pPr eaLnBrk="1" hangingPunct="1">
              <a:spcBef>
                <a:spcPts val="400"/>
              </a:spcBef>
              <a:spcAft>
                <a:spcPts val="1600"/>
              </a:spcAft>
            </a:pPr>
            <a:r>
              <a:rPr lang="en-US" sz="2400" dirty="0">
                <a:ea typeface="ＭＳ Ｐゴシック" charset="0"/>
                <a:cs typeface="ＭＳ Ｐゴシック" charset="0"/>
              </a:rPr>
              <a:t>Systems that serve traumatized children – </a:t>
            </a:r>
            <a:r>
              <a:rPr lang="en-US" sz="2200" dirty="0">
                <a:ea typeface="ＭＳ Ｐゴシック" charset="0"/>
                <a:cs typeface="ＭＳ Ｐゴシック" charset="0"/>
              </a:rPr>
              <a:t>e.g., </a:t>
            </a:r>
            <a:r>
              <a:rPr lang="en-US" sz="2400" dirty="0">
                <a:ea typeface="ＭＳ Ｐゴシック" charset="0"/>
                <a:cs typeface="ＭＳ Ｐゴシック" charset="0"/>
              </a:rPr>
              <a:t>child protection, juvenile justice, mental health – should include trauma screening &amp; prevention interventions.</a:t>
            </a:r>
          </a:p>
        </p:txBody>
      </p:sp>
      <p:sp>
        <p:nvSpPr>
          <p:cNvPr id="2" name="TextBox 1"/>
          <p:cNvSpPr txBox="1"/>
          <p:nvPr/>
        </p:nvSpPr>
        <p:spPr>
          <a:xfrm>
            <a:off x="0" y="6360968"/>
            <a:ext cx="8997950" cy="461665"/>
          </a:xfrm>
          <a:prstGeom prst="rect">
            <a:avLst/>
          </a:prstGeom>
          <a:noFill/>
        </p:spPr>
        <p:txBody>
          <a:bodyPr wrap="square" rtlCol="0">
            <a:spAutoFit/>
          </a:bodyPr>
          <a:lstStyle/>
          <a:p>
            <a:r>
              <a:rPr lang="en-US" sz="1200" baseline="30000" dirty="0">
                <a:latin typeface="Arial"/>
              </a:rPr>
              <a:t>1</a:t>
            </a:r>
            <a:r>
              <a:rPr lang="en-US" sz="1200" dirty="0">
                <a:latin typeface="Arial"/>
              </a:rPr>
              <a:t>Finkelhor et. al (2007). Re-victimization patterns in a national longitudinal sample of children and youth. </a:t>
            </a:r>
          </a:p>
          <a:p>
            <a:r>
              <a:rPr lang="en-US" sz="1200" dirty="0">
                <a:latin typeface="Arial"/>
              </a:rPr>
              <a:t> Child Abuse &amp; Neglect 31:479-502.</a:t>
            </a:r>
          </a:p>
        </p:txBody>
      </p:sp>
      <p:sp>
        <p:nvSpPr>
          <p:cNvPr id="5" name="TextBox 4"/>
          <p:cNvSpPr txBox="1"/>
          <p:nvPr/>
        </p:nvSpPr>
        <p:spPr>
          <a:xfrm>
            <a:off x="7558240" y="6599591"/>
            <a:ext cx="2023081"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17992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274320"/>
            <a:ext cx="9144000" cy="1371600"/>
          </a:xfrm>
          <a:solidFill>
            <a:srgbClr val="0000FF"/>
          </a:solidFill>
        </p:spPr>
        <p:txBody>
          <a:bodyPr>
            <a:noAutofit/>
          </a:bodyPr>
          <a:lstStyle/>
          <a:p>
            <a:pPr eaLnBrk="1" hangingPunct="1"/>
            <a:r>
              <a:rPr lang="en-US" sz="3200" dirty="0">
                <a:solidFill>
                  <a:schemeClr val="bg1"/>
                </a:solidFill>
                <a:ea typeface="ＭＳ Ｐゴシック" charset="0"/>
                <a:cs typeface="ＭＳ Ｐゴシック" charset="0"/>
              </a:rPr>
              <a:t>CAN Contributors</a:t>
            </a:r>
          </a:p>
        </p:txBody>
      </p:sp>
      <p:sp>
        <p:nvSpPr>
          <p:cNvPr id="27651" name="Rectangle 3"/>
          <p:cNvSpPr>
            <a:spLocks noGrp="1" noChangeArrowheads="1"/>
          </p:cNvSpPr>
          <p:nvPr>
            <p:ph type="subTitle" idx="1"/>
          </p:nvPr>
        </p:nvSpPr>
        <p:spPr>
          <a:xfrm>
            <a:off x="437178" y="2448579"/>
            <a:ext cx="8446471" cy="2453309"/>
          </a:xfrm>
        </p:spPr>
        <p:txBody>
          <a:bodyPr>
            <a:normAutofit/>
          </a:bodyPr>
          <a:lstStyle/>
          <a:p>
            <a:r>
              <a:rPr lang="en-US" sz="2000" dirty="0">
                <a:solidFill>
                  <a:srgbClr val="000000"/>
                </a:solidFill>
                <a:latin typeface="Arial" charset="0"/>
                <a:ea typeface="ＭＳ Ｐゴシック" charset="0"/>
                <a:cs typeface="ＭＳ Ｐゴシック" charset="0"/>
              </a:rPr>
              <a:t>Frank Putnam, MD, UNC at Chapel Hill, NC</a:t>
            </a:r>
          </a:p>
          <a:p>
            <a:r>
              <a:rPr lang="en-US" sz="2000" dirty="0">
                <a:solidFill>
                  <a:srgbClr val="000000"/>
                </a:solidFill>
                <a:latin typeface="Arial" charset="0"/>
                <a:ea typeface="ＭＳ Ｐゴシック" charset="0"/>
                <a:cs typeface="ＭＳ Ｐゴシック" charset="0"/>
              </a:rPr>
              <a:t> William Harris, PhD, Children’s Research and Education Institute </a:t>
            </a:r>
          </a:p>
          <a:p>
            <a:r>
              <a:rPr lang="en-US" sz="2000" dirty="0">
                <a:solidFill>
                  <a:srgbClr val="000000"/>
                </a:solidFill>
                <a:latin typeface="Arial" charset="0"/>
                <a:ea typeface="ＭＳ Ｐゴシック" charset="0"/>
                <a:cs typeface="ＭＳ Ｐゴシック" charset="0"/>
              </a:rPr>
              <a:t>&amp; New School for Social Research, NYC, NY </a:t>
            </a:r>
          </a:p>
          <a:p>
            <a:r>
              <a:rPr lang="en-US" sz="2000" dirty="0">
                <a:solidFill>
                  <a:srgbClr val="000000"/>
                </a:solidFill>
                <a:latin typeface="Arial" charset="0"/>
                <a:ea typeface="ＭＳ Ｐゴシック" charset="0"/>
                <a:cs typeface="ＭＳ Ｐゴシック" charset="0"/>
              </a:rPr>
              <a:t>Alicia Lieberman, PhD, UCSF, San Francisco, CA</a:t>
            </a:r>
          </a:p>
          <a:p>
            <a:r>
              <a:rPr lang="en-US" sz="2000" dirty="0">
                <a:solidFill>
                  <a:srgbClr val="000000"/>
                </a:solidFill>
                <a:latin typeface="Arial" charset="0"/>
                <a:ea typeface="ＭＳ Ｐゴシック" charset="0"/>
                <a:cs typeface="ＭＳ Ｐゴシック" charset="0"/>
              </a:rPr>
              <a:t>Karen Putnam, PhD, UNC at Chapel Hill, NC</a:t>
            </a:r>
          </a:p>
          <a:p>
            <a:r>
              <a:rPr lang="en-US" sz="2000" dirty="0">
                <a:solidFill>
                  <a:srgbClr val="000000"/>
                </a:solidFill>
                <a:latin typeface="Arial" charset="0"/>
                <a:ea typeface="ＭＳ Ｐゴシック" charset="0"/>
                <a:cs typeface="ＭＳ Ｐゴシック" charset="0"/>
              </a:rPr>
              <a:t> Lisa Amaya-Jackson, MD, Duke University, Durham, NC</a:t>
            </a:r>
          </a:p>
        </p:txBody>
      </p:sp>
      <p:sp>
        <p:nvSpPr>
          <p:cNvPr id="2" name="TextBox 1"/>
          <p:cNvSpPr txBox="1"/>
          <p:nvPr/>
        </p:nvSpPr>
        <p:spPr>
          <a:xfrm>
            <a:off x="5418667" y="4876800"/>
            <a:ext cx="184666" cy="369332"/>
          </a:xfrm>
          <a:prstGeom prst="rect">
            <a:avLst/>
          </a:prstGeom>
          <a:noFill/>
        </p:spPr>
        <p:txBody>
          <a:bodyPr wrap="none" rtlCol="0">
            <a:spAutoFit/>
          </a:bodyPr>
          <a:lstStyle/>
          <a:p>
            <a:endParaRPr lang="en-US" dirty="0">
              <a:latin typeface="Arial"/>
            </a:endParaRPr>
          </a:p>
        </p:txBody>
      </p:sp>
      <p:sp>
        <p:nvSpPr>
          <p:cNvPr id="6" name="TextBox 5"/>
          <p:cNvSpPr txBox="1"/>
          <p:nvPr/>
        </p:nvSpPr>
        <p:spPr>
          <a:xfrm>
            <a:off x="7916517" y="6520079"/>
            <a:ext cx="1227484"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56045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629" y="2339819"/>
            <a:ext cx="8010413" cy="3416320"/>
          </a:xfrm>
          <a:prstGeom prst="rect">
            <a:avLst/>
          </a:prstGeom>
        </p:spPr>
        <p:txBody>
          <a:bodyPr wrap="square">
            <a:spAutoFit/>
          </a:bodyPr>
          <a:lstStyle/>
          <a:p>
            <a:r>
              <a:rPr lang="en-US" sz="3200" i="1" dirty="0">
                <a:latin typeface="Arial"/>
              </a:rPr>
              <a:t>A principle finding of recent work is the extent to which two or more adverse experiences interact so that the risk of a psychological disturbance following is multiplied, often many times over</a:t>
            </a:r>
            <a:r>
              <a:rPr lang="en-US" sz="3200" dirty="0">
                <a:latin typeface="Arial"/>
              </a:rPr>
              <a:t>. </a:t>
            </a:r>
          </a:p>
          <a:p>
            <a:pPr algn="r"/>
            <a:endParaRPr lang="en-US" sz="3200" dirty="0">
              <a:latin typeface="Arial"/>
            </a:endParaRPr>
          </a:p>
          <a:p>
            <a:pPr algn="r"/>
            <a:r>
              <a:rPr lang="en-US" sz="2400" dirty="0">
                <a:latin typeface="Arial"/>
              </a:rPr>
              <a:t>John. Bowlby, </a:t>
            </a:r>
            <a:r>
              <a:rPr lang="en-US" sz="2400" u="sng" dirty="0">
                <a:latin typeface="Arial"/>
              </a:rPr>
              <a:t>The origins of attachment theory</a:t>
            </a:r>
            <a:r>
              <a:rPr lang="en-US" sz="2400" dirty="0">
                <a:latin typeface="Arial"/>
              </a:rPr>
              <a:t>, 1988</a:t>
            </a:r>
          </a:p>
        </p:txBody>
      </p:sp>
      <p:sp>
        <p:nvSpPr>
          <p:cNvPr id="6" name="Title 5"/>
          <p:cNvSpPr>
            <a:spLocks noGrp="1"/>
          </p:cNvSpPr>
          <p:nvPr>
            <p:ph type="title"/>
          </p:nvPr>
        </p:nvSpPr>
        <p:spPr>
          <a:xfrm>
            <a:off x="0" y="274320"/>
            <a:ext cx="9144000" cy="1371600"/>
          </a:xfrm>
          <a:solidFill>
            <a:srgbClr val="0000FF"/>
          </a:solidFill>
        </p:spPr>
        <p:txBody>
          <a:bodyPr>
            <a:noAutofit/>
          </a:bodyPr>
          <a:lstStyle/>
          <a:p>
            <a:r>
              <a:rPr lang="en-US" sz="3200" dirty="0">
                <a:solidFill>
                  <a:srgbClr val="FFFFFF"/>
                </a:solidFill>
              </a:rPr>
              <a:t>Synergy</a:t>
            </a:r>
          </a:p>
        </p:txBody>
      </p:sp>
      <p:sp>
        <p:nvSpPr>
          <p:cNvPr id="5" name="TextBox 4"/>
          <p:cNvSpPr txBox="1"/>
          <p:nvPr/>
        </p:nvSpPr>
        <p:spPr>
          <a:xfrm>
            <a:off x="7558240" y="6599591"/>
            <a:ext cx="1501277"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61822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3200" dirty="0">
                <a:solidFill>
                  <a:srgbClr val="FFFFFF"/>
                </a:solidFill>
              </a:rPr>
              <a:t>Synergistic ACES Increase </a:t>
            </a:r>
            <a:br>
              <a:rPr lang="en-US" sz="3200" dirty="0">
                <a:solidFill>
                  <a:srgbClr val="FFFFFF"/>
                </a:solidFill>
              </a:rPr>
            </a:br>
            <a:r>
              <a:rPr lang="en-US" sz="3200" dirty="0">
                <a:solidFill>
                  <a:srgbClr val="FFFFFF"/>
                </a:solidFill>
              </a:rPr>
              <a:t>Complex Adult Psychopathology</a:t>
            </a:r>
            <a:r>
              <a:rPr lang="en-US" sz="3200" baseline="30000" dirty="0">
                <a:solidFill>
                  <a:srgbClr val="FFFFFF"/>
                </a:solidFill>
              </a:rPr>
              <a:t>1</a:t>
            </a:r>
          </a:p>
        </p:txBody>
      </p:sp>
      <p:sp>
        <p:nvSpPr>
          <p:cNvPr id="3" name="Content Placeholder 2"/>
          <p:cNvSpPr>
            <a:spLocks noGrp="1"/>
          </p:cNvSpPr>
          <p:nvPr>
            <p:ph idx="1"/>
          </p:nvPr>
        </p:nvSpPr>
        <p:spPr>
          <a:xfrm>
            <a:off x="457200" y="1904686"/>
            <a:ext cx="8229600" cy="4502464"/>
          </a:xfrm>
        </p:spPr>
        <p:txBody>
          <a:bodyPr>
            <a:noAutofit/>
          </a:bodyPr>
          <a:lstStyle/>
          <a:p>
            <a:pPr>
              <a:spcBef>
                <a:spcPts val="400"/>
              </a:spcBef>
              <a:spcAft>
                <a:spcPts val="1600"/>
              </a:spcAft>
            </a:pPr>
            <a:r>
              <a:rPr lang="en-US" sz="2800" dirty="0"/>
              <a:t>People who experience one ACE are statistically likely to experience two or more ACES.</a:t>
            </a:r>
          </a:p>
          <a:p>
            <a:pPr>
              <a:spcBef>
                <a:spcPts val="400"/>
              </a:spcBef>
              <a:spcAft>
                <a:spcPts val="1600"/>
              </a:spcAft>
            </a:pPr>
            <a:r>
              <a:rPr lang="en-US" sz="2800" b="1" dirty="0"/>
              <a:t>Synergy</a:t>
            </a:r>
            <a:r>
              <a:rPr lang="en-US" sz="2800" dirty="0"/>
              <a:t> is the interaction of two or more ACES so that their combined effect is greater than the sum of their individual effects. </a:t>
            </a:r>
          </a:p>
          <a:p>
            <a:pPr>
              <a:spcBef>
                <a:spcPts val="400"/>
              </a:spcBef>
              <a:spcAft>
                <a:spcPts val="1600"/>
              </a:spcAft>
            </a:pPr>
            <a:r>
              <a:rPr lang="en-US" sz="2800" b="1" dirty="0"/>
              <a:t>Complex Adult Psychopathology </a:t>
            </a:r>
            <a:r>
              <a:rPr lang="en-US" sz="2800" dirty="0"/>
              <a:t>is defined as having diagnoses crossing 2 or more DSM diagnostic categories </a:t>
            </a:r>
            <a:r>
              <a:rPr lang="en-US" sz="2000" dirty="0"/>
              <a:t>(Mood, Anxiety, Substance Abuse or Impulse Control).</a:t>
            </a:r>
          </a:p>
          <a:p>
            <a:pPr>
              <a:spcBef>
                <a:spcPts val="400"/>
              </a:spcBef>
              <a:spcAft>
                <a:spcPts val="1600"/>
              </a:spcAft>
            </a:pPr>
            <a:endParaRPr lang="en-US" sz="2800" dirty="0"/>
          </a:p>
          <a:p>
            <a:pPr marL="0" indent="0">
              <a:spcBef>
                <a:spcPts val="400"/>
              </a:spcBef>
              <a:spcAft>
                <a:spcPts val="1600"/>
              </a:spcAft>
              <a:buNone/>
            </a:pPr>
            <a:endParaRPr lang="en-US" sz="2800" dirty="0"/>
          </a:p>
        </p:txBody>
      </p:sp>
      <p:sp>
        <p:nvSpPr>
          <p:cNvPr id="4" name="TextBox 3"/>
          <p:cNvSpPr txBox="1"/>
          <p:nvPr/>
        </p:nvSpPr>
        <p:spPr>
          <a:xfrm>
            <a:off x="7558240" y="6599591"/>
            <a:ext cx="1486369"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
        <p:nvSpPr>
          <p:cNvPr id="5" name="TextBox 4"/>
          <p:cNvSpPr txBox="1"/>
          <p:nvPr/>
        </p:nvSpPr>
        <p:spPr>
          <a:xfrm>
            <a:off x="0" y="6476184"/>
            <a:ext cx="6411760" cy="276999"/>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Putnam, Harris, Putnam, J Traumatic Stress, 26:435-442, 2013.</a:t>
            </a:r>
          </a:p>
        </p:txBody>
      </p:sp>
    </p:spTree>
    <p:extLst>
      <p:ext uri="{BB962C8B-B14F-4D97-AF65-F5344CB8AC3E}">
        <p14:creationId xmlns:p14="http://schemas.microsoft.com/office/powerpoint/2010/main" val="3059761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334780"/>
            <a:ext cx="5190845" cy="461665"/>
          </a:xfrm>
          <a:prstGeom prst="rect">
            <a:avLst/>
          </a:prstGeom>
          <a:noFill/>
        </p:spPr>
        <p:txBody>
          <a:bodyPr wrap="non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Data from the National Comorbidity Survey-Replication Sample (NCS-R).</a:t>
            </a: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Putnam, Harris, Putnam, J Traumatic Stress, 26:435-442, 2013.</a:t>
            </a:r>
          </a:p>
        </p:txBody>
      </p:sp>
      <p:graphicFrame>
        <p:nvGraphicFramePr>
          <p:cNvPr id="6" name="Object 5"/>
          <p:cNvGraphicFramePr>
            <a:graphicFrameLocks noChangeAspect="1"/>
          </p:cNvGraphicFramePr>
          <p:nvPr>
            <p:extLst>
              <p:ext uri="{D42A27DB-BD31-4B8C-83A1-F6EECF244321}">
                <p14:modId xmlns:p14="http://schemas.microsoft.com/office/powerpoint/2010/main" val="3916425526"/>
              </p:ext>
            </p:extLst>
          </p:nvPr>
        </p:nvGraphicFramePr>
        <p:xfrm>
          <a:off x="148869" y="1369022"/>
          <a:ext cx="8165342" cy="4624714"/>
        </p:xfrm>
        <a:graphic>
          <a:graphicData uri="http://schemas.openxmlformats.org/presentationml/2006/ole">
            <mc:AlternateContent xmlns:mc="http://schemas.openxmlformats.org/markup-compatibility/2006">
              <mc:Choice xmlns:v="urn:schemas-microsoft-com:vml" Requires="v">
                <p:oleObj name="Worksheet" r:id="rId3" imgW="5200540" imgH="2885928" progId="Excel.Sheet.12">
                  <p:embed/>
                </p:oleObj>
              </mc:Choice>
              <mc:Fallback>
                <p:oleObj name="Worksheet" r:id="rId3" imgW="5200540" imgH="2885928" progId="Excel.Sheet.12">
                  <p:embed/>
                  <p:pic>
                    <p:nvPicPr>
                      <p:cNvPr id="0" name=""/>
                      <p:cNvPicPr/>
                      <p:nvPr/>
                    </p:nvPicPr>
                    <p:blipFill>
                      <a:blip r:embed="rId4"/>
                      <a:stretch>
                        <a:fillRect/>
                      </a:stretch>
                    </p:blipFill>
                    <p:spPr>
                      <a:xfrm>
                        <a:off x="148869" y="1369022"/>
                        <a:ext cx="8165342" cy="4624714"/>
                      </a:xfrm>
                      <a:prstGeom prst="rect">
                        <a:avLst/>
                      </a:prstGeom>
                    </p:spPr>
                  </p:pic>
                </p:oleObj>
              </mc:Fallback>
            </mc:AlternateContent>
          </a:graphicData>
        </a:graphic>
      </p:graphicFrame>
      <p:sp>
        <p:nvSpPr>
          <p:cNvPr id="2" name="Title 1"/>
          <p:cNvSpPr>
            <a:spLocks noGrp="1"/>
          </p:cNvSpPr>
          <p:nvPr>
            <p:ph type="title"/>
          </p:nvPr>
        </p:nvSpPr>
        <p:spPr>
          <a:xfrm>
            <a:off x="0" y="274320"/>
            <a:ext cx="9143999" cy="1371600"/>
          </a:xfrm>
          <a:solidFill>
            <a:srgbClr val="0000FF"/>
          </a:solidFill>
        </p:spPr>
        <p:txBody>
          <a:bodyPr>
            <a:noAutofit/>
          </a:bodyPr>
          <a:lstStyle/>
          <a:p>
            <a:r>
              <a:rPr lang="en-US" sz="2200" dirty="0">
                <a:solidFill>
                  <a:schemeClr val="bg1"/>
                </a:solidFill>
                <a:cs typeface="Arial" panose="020B0604020202020204" pitchFamily="34" charset="0"/>
              </a:rPr>
              <a:t>Co-Existing Childhood Sexual Abuse &amp; Household Domestic Violence </a:t>
            </a:r>
            <a:br>
              <a:rPr lang="en-US" sz="2200" dirty="0">
                <a:solidFill>
                  <a:schemeClr val="bg1"/>
                </a:solidFill>
                <a:cs typeface="Arial" panose="020B0604020202020204" pitchFamily="34" charset="0"/>
              </a:rPr>
            </a:br>
            <a:r>
              <a:rPr lang="en-US" sz="2200" dirty="0">
                <a:solidFill>
                  <a:schemeClr val="bg1"/>
                </a:solidFill>
                <a:cs typeface="Arial" panose="020B0604020202020204" pitchFamily="34" charset="0"/>
              </a:rPr>
              <a:t>ACES are Synergistic &amp; Increase Risk of </a:t>
            </a:r>
            <a:br>
              <a:rPr lang="en-US" sz="2200" dirty="0">
                <a:solidFill>
                  <a:schemeClr val="bg1"/>
                </a:solidFill>
                <a:cs typeface="Arial" panose="020B0604020202020204" pitchFamily="34" charset="0"/>
              </a:rPr>
            </a:br>
            <a:r>
              <a:rPr lang="en-US" sz="2200" dirty="0">
                <a:solidFill>
                  <a:schemeClr val="bg1"/>
                </a:solidFill>
                <a:cs typeface="Arial" panose="020B0604020202020204" pitchFamily="34" charset="0"/>
              </a:rPr>
              <a:t>Complex Adult Psychopathology</a:t>
            </a:r>
            <a:r>
              <a:rPr lang="en-US" sz="2200" baseline="30000" dirty="0">
                <a:solidFill>
                  <a:schemeClr val="bg1"/>
                </a:solidFill>
                <a:cs typeface="Arial" panose="020B0604020202020204" pitchFamily="34" charset="0"/>
              </a:rPr>
              <a:t>1,2</a:t>
            </a:r>
            <a:endParaRPr lang="en-US" sz="2200" dirty="0">
              <a:solidFill>
                <a:srgbClr val="FFFFFF"/>
              </a:solidFill>
              <a:cs typeface="Arial" panose="020B0604020202020204" pitchFamily="34" charset="0"/>
            </a:endParaRPr>
          </a:p>
        </p:txBody>
      </p:sp>
      <p:sp>
        <p:nvSpPr>
          <p:cNvPr id="19" name="TextBox 18"/>
          <p:cNvSpPr txBox="1"/>
          <p:nvPr/>
        </p:nvSpPr>
        <p:spPr>
          <a:xfrm rot="16200000">
            <a:off x="-1267391" y="3651872"/>
            <a:ext cx="3490469" cy="307777"/>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Relative Risk &amp; Additive Interaction</a:t>
            </a:r>
          </a:p>
        </p:txBody>
      </p:sp>
      <p:sp>
        <p:nvSpPr>
          <p:cNvPr id="11" name="TextBox 10"/>
          <p:cNvSpPr txBox="1"/>
          <p:nvPr/>
        </p:nvSpPr>
        <p:spPr>
          <a:xfrm>
            <a:off x="5968730" y="2662852"/>
            <a:ext cx="1100667" cy="507831"/>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Increased Risk Due to ACE Synergy</a:t>
            </a:r>
          </a:p>
        </p:txBody>
      </p:sp>
      <p:sp>
        <p:nvSpPr>
          <p:cNvPr id="8" name="TextBox 7"/>
          <p:cNvSpPr txBox="1"/>
          <p:nvPr/>
        </p:nvSpPr>
        <p:spPr>
          <a:xfrm>
            <a:off x="6021102" y="5539618"/>
            <a:ext cx="2664680" cy="523220"/>
          </a:xfrm>
          <a:prstGeom prst="rect">
            <a:avLst/>
          </a:prstGeom>
          <a:noFill/>
        </p:spPr>
        <p:txBody>
          <a:bodyPr wrap="square" rtlCol="0">
            <a:spAutoFit/>
          </a:bodyPr>
          <a:lstStyle/>
          <a:p>
            <a:r>
              <a:rPr lang="en-US" sz="1400" dirty="0">
                <a:solidFill>
                  <a:schemeClr val="tx1">
                    <a:lumMod val="65000"/>
                    <a:lumOff val="35000"/>
                  </a:schemeClr>
                </a:solidFill>
                <a:latin typeface="Arial" panose="020B0604020202020204" pitchFamily="34" charset="0"/>
                <a:cs typeface="Arial" panose="020B0604020202020204" pitchFamily="34" charset="0"/>
              </a:rPr>
              <a:t>Childhood Sexual Abuse &amp; Household Domestic Violence</a:t>
            </a:r>
          </a:p>
        </p:txBody>
      </p:sp>
      <p:sp>
        <p:nvSpPr>
          <p:cNvPr id="3" name="Rectangle 2"/>
          <p:cNvSpPr/>
          <p:nvPr/>
        </p:nvSpPr>
        <p:spPr>
          <a:xfrm>
            <a:off x="3506740" y="1837929"/>
            <a:ext cx="2218313" cy="369332"/>
          </a:xfrm>
          <a:prstGeom prst="rect">
            <a:avLst/>
          </a:prstGeom>
        </p:spPr>
        <p:txBody>
          <a:bodyPr wrap="none">
            <a:spAutoFit/>
          </a:bodyPr>
          <a:lstStyle/>
          <a:p>
            <a:r>
              <a:rPr lang="en-US" b="1" dirty="0">
                <a:latin typeface="Arial"/>
                <a:cs typeface="Arial" panose="020B0604020202020204" pitchFamily="34" charset="0"/>
              </a:rPr>
              <a:t>Females (N=3310)</a:t>
            </a:r>
            <a:r>
              <a:rPr lang="en-US" b="1" dirty="0">
                <a:solidFill>
                  <a:schemeClr val="bg1"/>
                </a:solidFill>
                <a:latin typeface="Arial"/>
                <a:cs typeface="Arial" panose="020B0604020202020204" pitchFamily="34" charset="0"/>
              </a:rPr>
              <a:t>)</a:t>
            </a:r>
            <a:endParaRPr lang="en-US" b="1" dirty="0">
              <a:latin typeface="Arial"/>
            </a:endParaRPr>
          </a:p>
        </p:txBody>
      </p:sp>
      <p:sp>
        <p:nvSpPr>
          <p:cNvPr id="9" name="TextBox 8"/>
          <p:cNvSpPr txBox="1"/>
          <p:nvPr/>
        </p:nvSpPr>
        <p:spPr>
          <a:xfrm>
            <a:off x="7558241" y="6599591"/>
            <a:ext cx="1491338"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497372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78805" y="2605087"/>
            <a:ext cx="1079893" cy="577081"/>
          </a:xfrm>
          <a:prstGeom prst="rect">
            <a:avLst/>
          </a:prstGeom>
          <a:noFill/>
        </p:spPr>
        <p:txBody>
          <a:bodyPr wrap="square" rtlCol="0">
            <a:spAutoFit/>
          </a:bodyPr>
          <a:lstStyle/>
          <a:p>
            <a:pPr algn="ctr"/>
            <a:r>
              <a:rPr lang="en-US" sz="1050" dirty="0">
                <a:solidFill>
                  <a:schemeClr val="bg1"/>
                </a:solidFill>
                <a:latin typeface="Arial" panose="020B0604020202020204" pitchFamily="34" charset="0"/>
                <a:cs typeface="Arial" panose="020B0604020202020204" pitchFamily="34" charset="0"/>
              </a:rPr>
              <a:t>Increased Risk Due to ACE Synergy</a:t>
            </a:r>
          </a:p>
        </p:txBody>
      </p:sp>
      <p:graphicFrame>
        <p:nvGraphicFramePr>
          <p:cNvPr id="5" name="Object 4"/>
          <p:cNvGraphicFramePr>
            <a:graphicFrameLocks noChangeAspect="1"/>
          </p:cNvGraphicFramePr>
          <p:nvPr>
            <p:extLst>
              <p:ext uri="{D42A27DB-BD31-4B8C-83A1-F6EECF244321}">
                <p14:modId xmlns:p14="http://schemas.microsoft.com/office/powerpoint/2010/main" val="1762629019"/>
              </p:ext>
            </p:extLst>
          </p:nvPr>
        </p:nvGraphicFramePr>
        <p:xfrm>
          <a:off x="261876" y="1337045"/>
          <a:ext cx="8160564" cy="4770791"/>
        </p:xfrm>
        <a:graphic>
          <a:graphicData uri="http://schemas.openxmlformats.org/presentationml/2006/ole">
            <mc:AlternateContent xmlns:mc="http://schemas.openxmlformats.org/markup-compatibility/2006">
              <mc:Choice xmlns:v="urn:schemas-microsoft-com:vml" Requires="v">
                <p:oleObj name="Worksheet" r:id="rId3" imgW="5067520" imgH="2962373" progId="Excel.Sheet.12">
                  <p:embed/>
                </p:oleObj>
              </mc:Choice>
              <mc:Fallback>
                <p:oleObj name="Worksheet" r:id="rId3" imgW="5067520" imgH="2962373" progId="Excel.Sheet.12">
                  <p:embed/>
                  <p:pic>
                    <p:nvPicPr>
                      <p:cNvPr id="0" name=""/>
                      <p:cNvPicPr/>
                      <p:nvPr/>
                    </p:nvPicPr>
                    <p:blipFill>
                      <a:blip r:embed="rId4"/>
                      <a:stretch>
                        <a:fillRect/>
                      </a:stretch>
                    </p:blipFill>
                    <p:spPr>
                      <a:xfrm>
                        <a:off x="261876" y="1337045"/>
                        <a:ext cx="8160564" cy="4770791"/>
                      </a:xfrm>
                      <a:prstGeom prst="rect">
                        <a:avLst/>
                      </a:prstGeom>
                    </p:spPr>
                  </p:pic>
                </p:oleObj>
              </mc:Fallback>
            </mc:AlternateContent>
          </a:graphicData>
        </a:graphic>
      </p:graphicFrame>
      <p:sp>
        <p:nvSpPr>
          <p:cNvPr id="10" name="TextBox 9"/>
          <p:cNvSpPr txBox="1"/>
          <p:nvPr/>
        </p:nvSpPr>
        <p:spPr>
          <a:xfrm>
            <a:off x="6156259" y="2948124"/>
            <a:ext cx="939282" cy="507831"/>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Increased Risk Due to ACE Synergy</a:t>
            </a:r>
          </a:p>
        </p:txBody>
      </p:sp>
      <p:sp>
        <p:nvSpPr>
          <p:cNvPr id="12" name="TextBox 11"/>
          <p:cNvSpPr txBox="1"/>
          <p:nvPr/>
        </p:nvSpPr>
        <p:spPr>
          <a:xfrm>
            <a:off x="6150427" y="5626175"/>
            <a:ext cx="2391036" cy="523220"/>
          </a:xfrm>
          <a:prstGeom prst="rect">
            <a:avLst/>
          </a:prstGeom>
          <a:noFill/>
        </p:spPr>
        <p:txBody>
          <a:bodyPr wrap="square" rtlCol="0">
            <a:spAutoFit/>
          </a:bodyPr>
          <a:lstStyle/>
          <a:p>
            <a:r>
              <a:rPr lang="en-US" sz="1400" dirty="0">
                <a:solidFill>
                  <a:srgbClr val="595959"/>
                </a:solidFill>
                <a:latin typeface="Arial" panose="020B0604020202020204" pitchFamily="34" charset="0"/>
                <a:cs typeface="Arial" panose="020B0604020202020204" pitchFamily="34" charset="0"/>
              </a:rPr>
              <a:t>Parental Substance Abuse &amp; Parental Mental Illness</a:t>
            </a:r>
          </a:p>
        </p:txBody>
      </p:sp>
      <p:sp>
        <p:nvSpPr>
          <p:cNvPr id="2" name="Title 1"/>
          <p:cNvSpPr>
            <a:spLocks noGrp="1"/>
          </p:cNvSpPr>
          <p:nvPr>
            <p:ph type="title"/>
          </p:nvPr>
        </p:nvSpPr>
        <p:spPr>
          <a:xfrm>
            <a:off x="0" y="274320"/>
            <a:ext cx="9144000" cy="1371600"/>
          </a:xfrm>
          <a:solidFill>
            <a:srgbClr val="0000FF"/>
          </a:solidFill>
        </p:spPr>
        <p:txBody>
          <a:bodyPr>
            <a:noAutofit/>
          </a:bodyPr>
          <a:lstStyle/>
          <a:p>
            <a:r>
              <a:rPr lang="en-US" sz="2200" dirty="0">
                <a:solidFill>
                  <a:schemeClr val="bg1"/>
                </a:solidFill>
                <a:cs typeface="Arial" panose="020B0604020202020204" pitchFamily="34" charset="0"/>
              </a:rPr>
              <a:t>Co-Existing Parental Substance Abuse &amp; Parental Mental Illness </a:t>
            </a:r>
            <a:br>
              <a:rPr lang="en-US" sz="2200" dirty="0">
                <a:solidFill>
                  <a:schemeClr val="bg1"/>
                </a:solidFill>
                <a:cs typeface="Arial" panose="020B0604020202020204" pitchFamily="34" charset="0"/>
              </a:rPr>
            </a:br>
            <a:r>
              <a:rPr lang="en-US" sz="2200" dirty="0">
                <a:solidFill>
                  <a:schemeClr val="bg1"/>
                </a:solidFill>
                <a:cs typeface="Arial" panose="020B0604020202020204" pitchFamily="34" charset="0"/>
              </a:rPr>
              <a:t>ACES are Synergistic &amp; Increase Risk of </a:t>
            </a:r>
            <a:br>
              <a:rPr lang="en-US" sz="2200" dirty="0">
                <a:solidFill>
                  <a:schemeClr val="bg1"/>
                </a:solidFill>
                <a:cs typeface="Arial" panose="020B0604020202020204" pitchFamily="34" charset="0"/>
              </a:rPr>
            </a:br>
            <a:r>
              <a:rPr lang="en-US" sz="2200" dirty="0">
                <a:solidFill>
                  <a:schemeClr val="bg1"/>
                </a:solidFill>
                <a:cs typeface="Arial" panose="020B0604020202020204" pitchFamily="34" charset="0"/>
              </a:rPr>
              <a:t>Complex Adult Psychopathology</a:t>
            </a:r>
            <a:r>
              <a:rPr lang="en-US" sz="2200" baseline="30000" dirty="0">
                <a:solidFill>
                  <a:schemeClr val="bg1"/>
                </a:solidFill>
                <a:cs typeface="Arial" panose="020B0604020202020204" pitchFamily="34" charset="0"/>
              </a:rPr>
              <a:t>1,2</a:t>
            </a:r>
            <a:endParaRPr lang="en-US" sz="2200" dirty="0">
              <a:solidFill>
                <a:srgbClr val="FFFFFF"/>
              </a:solidFill>
              <a:cs typeface="Arial" panose="020B0604020202020204" pitchFamily="34" charset="0"/>
            </a:endParaRPr>
          </a:p>
        </p:txBody>
      </p:sp>
      <p:sp>
        <p:nvSpPr>
          <p:cNvPr id="19" name="TextBox 18"/>
          <p:cNvSpPr txBox="1"/>
          <p:nvPr/>
        </p:nvSpPr>
        <p:spPr>
          <a:xfrm rot="16200000">
            <a:off x="-1267321" y="3581559"/>
            <a:ext cx="3604297" cy="307777"/>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Relative Risk &amp; Additive Interaction</a:t>
            </a:r>
          </a:p>
        </p:txBody>
      </p:sp>
      <p:sp>
        <p:nvSpPr>
          <p:cNvPr id="9" name="TextBox 8"/>
          <p:cNvSpPr txBox="1"/>
          <p:nvPr/>
        </p:nvSpPr>
        <p:spPr>
          <a:xfrm>
            <a:off x="0" y="6361884"/>
            <a:ext cx="6411760" cy="461665"/>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Data from the National Comorbidity Survey-Replication Sample (NCS-R).</a:t>
            </a: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Putnam, Harris, Putnam, J Traumatic Stress, 26:435-442, 2013.</a:t>
            </a:r>
          </a:p>
        </p:txBody>
      </p:sp>
      <p:sp>
        <p:nvSpPr>
          <p:cNvPr id="3" name="Rectangle 2"/>
          <p:cNvSpPr/>
          <p:nvPr/>
        </p:nvSpPr>
        <p:spPr>
          <a:xfrm>
            <a:off x="3517585" y="1796734"/>
            <a:ext cx="1859103" cy="369332"/>
          </a:xfrm>
          <a:prstGeom prst="rect">
            <a:avLst/>
          </a:prstGeom>
        </p:spPr>
        <p:txBody>
          <a:bodyPr wrap="none">
            <a:spAutoFit/>
          </a:bodyPr>
          <a:lstStyle/>
          <a:p>
            <a:r>
              <a:rPr lang="en-US" b="1" dirty="0">
                <a:latin typeface="Arial"/>
                <a:cs typeface="Arial" panose="020B0604020202020204" pitchFamily="34" charset="0"/>
              </a:rPr>
              <a:t>Males (N=2382)</a:t>
            </a:r>
            <a:endParaRPr lang="en-US" b="1" dirty="0">
              <a:latin typeface="Arial"/>
            </a:endParaRPr>
          </a:p>
        </p:txBody>
      </p:sp>
      <p:sp>
        <p:nvSpPr>
          <p:cNvPr id="13" name="TextBox 12"/>
          <p:cNvSpPr txBox="1"/>
          <p:nvPr/>
        </p:nvSpPr>
        <p:spPr>
          <a:xfrm>
            <a:off x="7558241" y="6599591"/>
            <a:ext cx="135219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57729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3200" dirty="0">
                <a:solidFill>
                  <a:schemeClr val="bg1"/>
                </a:solidFill>
              </a:rPr>
              <a:t>Synergistic ACES in Females </a:t>
            </a:r>
            <a:r>
              <a:rPr lang="en-US" sz="3200" baseline="30000" dirty="0">
                <a:solidFill>
                  <a:schemeClr val="bg1"/>
                </a:solidFill>
              </a:rPr>
              <a:t>1,2</a:t>
            </a:r>
          </a:p>
        </p:txBody>
      </p:sp>
      <p:sp>
        <p:nvSpPr>
          <p:cNvPr id="3" name="Content Placeholder 2"/>
          <p:cNvSpPr>
            <a:spLocks noGrp="1"/>
          </p:cNvSpPr>
          <p:nvPr>
            <p:ph idx="1"/>
          </p:nvPr>
        </p:nvSpPr>
        <p:spPr>
          <a:xfrm>
            <a:off x="457200" y="1756030"/>
            <a:ext cx="8229600" cy="4525963"/>
          </a:xfrm>
        </p:spPr>
        <p:txBody>
          <a:bodyPr>
            <a:normAutofit/>
          </a:bodyPr>
          <a:lstStyle/>
          <a:p>
            <a:pPr>
              <a:spcBef>
                <a:spcPts val="400"/>
              </a:spcBef>
              <a:spcAft>
                <a:spcPts val="1600"/>
              </a:spcAft>
            </a:pPr>
            <a:r>
              <a:rPr lang="en-US" sz="2400" dirty="0"/>
              <a:t>In females synergy occurs with 2 or more ACES.</a:t>
            </a:r>
          </a:p>
          <a:p>
            <a:pPr>
              <a:spcBef>
                <a:spcPts val="400"/>
              </a:spcBef>
              <a:spcAft>
                <a:spcPts val="1600"/>
              </a:spcAft>
            </a:pPr>
            <a:r>
              <a:rPr lang="en-US" sz="2400" dirty="0"/>
              <a:t>For females the most potent ACE, sexual abuse, is synergistic with:</a:t>
            </a:r>
          </a:p>
          <a:p>
            <a:pPr lvl="1">
              <a:spcBef>
                <a:spcPts val="400"/>
              </a:spcBef>
              <a:spcAft>
                <a:spcPts val="400"/>
              </a:spcAft>
            </a:pPr>
            <a:r>
              <a:rPr lang="en-US" sz="2000" dirty="0"/>
              <a:t>Domestic violence</a:t>
            </a:r>
          </a:p>
          <a:p>
            <a:pPr lvl="1">
              <a:spcBef>
                <a:spcPts val="400"/>
              </a:spcBef>
              <a:spcAft>
                <a:spcPts val="400"/>
              </a:spcAft>
            </a:pPr>
            <a:r>
              <a:rPr lang="en-US" sz="2000" dirty="0"/>
              <a:t>Crime victimization</a:t>
            </a:r>
          </a:p>
          <a:p>
            <a:pPr lvl="1">
              <a:spcBef>
                <a:spcPts val="400"/>
              </a:spcBef>
              <a:spcAft>
                <a:spcPts val="400"/>
              </a:spcAft>
            </a:pPr>
            <a:r>
              <a:rPr lang="en-US" sz="2000" dirty="0"/>
              <a:t>Poverty</a:t>
            </a:r>
          </a:p>
          <a:p>
            <a:pPr lvl="1">
              <a:spcBef>
                <a:spcPts val="400"/>
              </a:spcBef>
              <a:spcAft>
                <a:spcPts val="400"/>
              </a:spcAft>
            </a:pPr>
            <a:r>
              <a:rPr lang="en-US" sz="2000" dirty="0"/>
              <a:t>Parental mental illness (anxiety/depression)</a:t>
            </a:r>
          </a:p>
          <a:p>
            <a:pPr lvl="1">
              <a:spcBef>
                <a:spcPts val="400"/>
              </a:spcBef>
              <a:spcAft>
                <a:spcPts val="400"/>
              </a:spcAft>
            </a:pPr>
            <a:r>
              <a:rPr lang="en-US" sz="2000" dirty="0"/>
              <a:t>Loss of a Parent</a:t>
            </a:r>
          </a:p>
        </p:txBody>
      </p:sp>
      <p:sp>
        <p:nvSpPr>
          <p:cNvPr id="5" name="TextBox 4"/>
          <p:cNvSpPr txBox="1"/>
          <p:nvPr/>
        </p:nvSpPr>
        <p:spPr>
          <a:xfrm>
            <a:off x="0" y="6331637"/>
            <a:ext cx="5190845" cy="461665"/>
          </a:xfrm>
          <a:prstGeom prst="rect">
            <a:avLst/>
          </a:prstGeom>
          <a:noFill/>
        </p:spPr>
        <p:txBody>
          <a:bodyPr wrap="non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Data from the National Comorbidity Survey-Replication Sample (NCS-R).</a:t>
            </a: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Putnam, Harris, Putnam, J Traumatic Stress, 26:435-442, 2013.</a:t>
            </a:r>
          </a:p>
        </p:txBody>
      </p:sp>
      <p:sp>
        <p:nvSpPr>
          <p:cNvPr id="6" name="TextBox 5"/>
          <p:cNvSpPr txBox="1"/>
          <p:nvPr/>
        </p:nvSpPr>
        <p:spPr>
          <a:xfrm>
            <a:off x="7558241" y="6599591"/>
            <a:ext cx="1521156"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1770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a:ln>
            <a:solidFill>
              <a:srgbClr val="0000FF"/>
            </a:solidFill>
          </a:ln>
        </p:spPr>
        <p:txBody>
          <a:bodyPr>
            <a:noAutofit/>
          </a:bodyPr>
          <a:lstStyle/>
          <a:p>
            <a:r>
              <a:rPr lang="en-US" sz="3200" dirty="0">
                <a:solidFill>
                  <a:srgbClr val="FFFFFF"/>
                </a:solidFill>
              </a:rPr>
              <a:t>Synergistic ACES in Males </a:t>
            </a:r>
            <a:r>
              <a:rPr lang="en-US" sz="3200" baseline="30000" dirty="0">
                <a:solidFill>
                  <a:srgbClr val="FFFFFF"/>
                </a:solidFill>
              </a:rPr>
              <a:t>1,2</a:t>
            </a:r>
            <a:r>
              <a:rPr lang="en-US" sz="3200" dirty="0">
                <a:solidFill>
                  <a:srgbClr val="FFFFFF"/>
                </a:solidFill>
              </a:rPr>
              <a:t> </a:t>
            </a:r>
          </a:p>
        </p:txBody>
      </p:sp>
      <p:sp>
        <p:nvSpPr>
          <p:cNvPr id="3" name="Content Placeholder 2"/>
          <p:cNvSpPr>
            <a:spLocks noGrp="1"/>
          </p:cNvSpPr>
          <p:nvPr>
            <p:ph idx="1"/>
          </p:nvPr>
        </p:nvSpPr>
        <p:spPr>
          <a:xfrm>
            <a:off x="457200" y="1822799"/>
            <a:ext cx="8229600" cy="4525963"/>
          </a:xfrm>
        </p:spPr>
        <p:txBody>
          <a:bodyPr/>
          <a:lstStyle/>
          <a:p>
            <a:pPr>
              <a:spcBef>
                <a:spcPts val="400"/>
              </a:spcBef>
              <a:spcAft>
                <a:spcPts val="1600"/>
              </a:spcAft>
            </a:pPr>
            <a:r>
              <a:rPr lang="en-US" sz="2400" dirty="0"/>
              <a:t>In males synergy occurs with 3 or more ACES.</a:t>
            </a:r>
          </a:p>
          <a:p>
            <a:pPr>
              <a:spcBef>
                <a:spcPts val="400"/>
              </a:spcBef>
              <a:spcAft>
                <a:spcPts val="1600"/>
              </a:spcAft>
            </a:pPr>
            <a:r>
              <a:rPr lang="en-US" sz="2400" dirty="0"/>
              <a:t>For males, the most potent ACE, poverty, is     synergistic with:</a:t>
            </a:r>
          </a:p>
          <a:p>
            <a:pPr lvl="1">
              <a:spcBef>
                <a:spcPts val="400"/>
              </a:spcBef>
              <a:spcAft>
                <a:spcPts val="400"/>
              </a:spcAft>
            </a:pPr>
            <a:r>
              <a:rPr lang="en-US" sz="2000" dirty="0"/>
              <a:t>Sexual abuse</a:t>
            </a:r>
          </a:p>
          <a:p>
            <a:pPr lvl="1">
              <a:spcBef>
                <a:spcPts val="400"/>
              </a:spcBef>
              <a:spcAft>
                <a:spcPts val="400"/>
              </a:spcAft>
            </a:pPr>
            <a:r>
              <a:rPr lang="en-US" sz="2000" dirty="0"/>
              <a:t>Parental substance abuse</a:t>
            </a:r>
          </a:p>
          <a:p>
            <a:pPr lvl="1">
              <a:spcBef>
                <a:spcPts val="400"/>
              </a:spcBef>
              <a:spcAft>
                <a:spcPts val="400"/>
              </a:spcAft>
            </a:pPr>
            <a:r>
              <a:rPr lang="en-US" sz="2000" dirty="0"/>
              <a:t>Loss of a parent</a:t>
            </a:r>
          </a:p>
          <a:p>
            <a:pPr>
              <a:spcBef>
                <a:spcPts val="400"/>
              </a:spcBef>
              <a:spcAft>
                <a:spcPts val="1600"/>
              </a:spcAft>
            </a:pPr>
            <a:endParaRPr lang="en-US" dirty="0"/>
          </a:p>
        </p:txBody>
      </p:sp>
      <p:sp>
        <p:nvSpPr>
          <p:cNvPr id="5" name="TextBox 4"/>
          <p:cNvSpPr txBox="1"/>
          <p:nvPr/>
        </p:nvSpPr>
        <p:spPr>
          <a:xfrm>
            <a:off x="0" y="6341153"/>
            <a:ext cx="5190845" cy="461665"/>
          </a:xfrm>
          <a:prstGeom prst="rect">
            <a:avLst/>
          </a:prstGeom>
          <a:noFill/>
        </p:spPr>
        <p:txBody>
          <a:bodyPr wrap="non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Data from the National Comorbidity Survey-Replication Sample (NCS-R).</a:t>
            </a: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Putnam, Harris, Putnam, J Traumatic Stress, 26:435-442, 2013.</a:t>
            </a:r>
          </a:p>
        </p:txBody>
      </p:sp>
      <p:sp>
        <p:nvSpPr>
          <p:cNvPr id="6" name="TextBox 5"/>
          <p:cNvSpPr txBox="1"/>
          <p:nvPr/>
        </p:nvSpPr>
        <p:spPr>
          <a:xfrm>
            <a:off x="7558240" y="6599591"/>
            <a:ext cx="1501277"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4261081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1371600"/>
          </a:xfrm>
          <a:solidFill>
            <a:srgbClr val="0000FF"/>
          </a:solidFill>
        </p:spPr>
        <p:txBody>
          <a:bodyPr>
            <a:noAutofit/>
          </a:bodyPr>
          <a:lstStyle/>
          <a:p>
            <a:r>
              <a:rPr lang="en-US" sz="3200" dirty="0">
                <a:solidFill>
                  <a:srgbClr val="FFFFFF"/>
                </a:solidFill>
              </a:rPr>
              <a:t> Synergy between ACES &amp; </a:t>
            </a:r>
            <a:br>
              <a:rPr lang="en-US" sz="3200" dirty="0">
                <a:solidFill>
                  <a:srgbClr val="FFFFFF"/>
                </a:solidFill>
              </a:rPr>
            </a:br>
            <a:r>
              <a:rPr lang="en-US" sz="3200" dirty="0">
                <a:solidFill>
                  <a:srgbClr val="FFFFFF"/>
                </a:solidFill>
              </a:rPr>
              <a:t>Other Adversities (</a:t>
            </a:r>
            <a:r>
              <a:rPr lang="en-US" sz="2800" dirty="0">
                <a:solidFill>
                  <a:srgbClr val="FFFFFF"/>
                </a:solidFill>
              </a:rPr>
              <a:t>e.g., </a:t>
            </a:r>
            <a:r>
              <a:rPr lang="en-US" sz="3200" dirty="0">
                <a:solidFill>
                  <a:srgbClr val="FFFFFF"/>
                </a:solidFill>
              </a:rPr>
              <a:t>Environmental Pollution</a:t>
            </a:r>
            <a:r>
              <a:rPr lang="en-US" sz="3200" baseline="30000" dirty="0">
                <a:solidFill>
                  <a:srgbClr val="FFFFFF"/>
                </a:solidFill>
              </a:rPr>
              <a:t>1</a:t>
            </a:r>
            <a:r>
              <a:rPr lang="en-US" sz="3200" dirty="0">
                <a:solidFill>
                  <a:srgbClr val="FFFFFF"/>
                </a:solidFill>
              </a:rPr>
              <a:t>)</a:t>
            </a:r>
          </a:p>
        </p:txBody>
      </p:sp>
      <p:sp>
        <p:nvSpPr>
          <p:cNvPr id="3" name="Content Placeholder 2"/>
          <p:cNvSpPr>
            <a:spLocks noGrp="1"/>
          </p:cNvSpPr>
          <p:nvPr>
            <p:ph idx="1"/>
          </p:nvPr>
        </p:nvSpPr>
        <p:spPr>
          <a:xfrm>
            <a:off x="457200" y="2181882"/>
            <a:ext cx="8229600" cy="3134296"/>
          </a:xfrm>
        </p:spPr>
        <p:txBody>
          <a:bodyPr>
            <a:noAutofit/>
          </a:bodyPr>
          <a:lstStyle/>
          <a:p>
            <a:pPr>
              <a:spcBef>
                <a:spcPts val="400"/>
              </a:spcBef>
              <a:spcAft>
                <a:spcPts val="1600"/>
              </a:spcAft>
            </a:pPr>
            <a:r>
              <a:rPr lang="en-US" sz="2000" dirty="0">
                <a:solidFill>
                  <a:srgbClr val="FF0000"/>
                </a:solidFill>
              </a:rPr>
              <a:t>Childhood asthma </a:t>
            </a:r>
            <a:r>
              <a:rPr lang="en-US" sz="2000" dirty="0"/>
              <a:t>disproportionally affects lower income communities where air pollution &amp; ACES may be elevated.</a:t>
            </a:r>
          </a:p>
          <a:p>
            <a:pPr>
              <a:spcBef>
                <a:spcPts val="400"/>
              </a:spcBef>
              <a:spcAft>
                <a:spcPts val="1600"/>
              </a:spcAft>
            </a:pPr>
            <a:r>
              <a:rPr lang="en-US" sz="2000" dirty="0"/>
              <a:t>Correcting for potential confounders – researchers found an increased risk between traffic-related air pollution and asthma     (OR = 1.63, CI=1.14-2.33) </a:t>
            </a:r>
            <a:r>
              <a:rPr lang="en-US" sz="2000" dirty="0">
                <a:solidFill>
                  <a:srgbClr val="FF0000"/>
                </a:solidFill>
              </a:rPr>
              <a:t>solely</a:t>
            </a:r>
            <a:r>
              <a:rPr lang="en-US" sz="2000" dirty="0"/>
              <a:t> </a:t>
            </a:r>
            <a:r>
              <a:rPr lang="en-US" sz="2000" dirty="0">
                <a:solidFill>
                  <a:srgbClr val="FF0000"/>
                </a:solidFill>
              </a:rPr>
              <a:t>among children exposed to violence.</a:t>
            </a:r>
          </a:p>
          <a:p>
            <a:pPr>
              <a:spcBef>
                <a:spcPts val="400"/>
              </a:spcBef>
              <a:spcAft>
                <a:spcPts val="1600"/>
              </a:spcAft>
            </a:pPr>
            <a:r>
              <a:rPr lang="en-US" sz="2000" dirty="0"/>
              <a:t>ACES likely interact synergistically with many environmental pollutants and negative social experiences to increase risk for many costly illnesses.</a:t>
            </a:r>
          </a:p>
        </p:txBody>
      </p:sp>
      <p:sp>
        <p:nvSpPr>
          <p:cNvPr id="4" name="TextBox 3"/>
          <p:cNvSpPr txBox="1"/>
          <p:nvPr/>
        </p:nvSpPr>
        <p:spPr>
          <a:xfrm>
            <a:off x="0" y="6334780"/>
            <a:ext cx="6038128" cy="461665"/>
          </a:xfrm>
          <a:prstGeom prst="rect">
            <a:avLst/>
          </a:prstGeom>
          <a:noFill/>
        </p:spPr>
        <p:txBody>
          <a:bodyPr wrap="none" rtlCol="0">
            <a:spAutoFit/>
          </a:bodyPr>
          <a:lstStyle/>
          <a:p>
            <a:r>
              <a:rPr lang="en-US" sz="1200" baseline="30000" dirty="0">
                <a:latin typeface="Arial"/>
              </a:rPr>
              <a:t>1</a:t>
            </a:r>
            <a:r>
              <a:rPr lang="en-US" sz="1200" dirty="0">
                <a:latin typeface="Arial"/>
              </a:rPr>
              <a:t>Clougherty et al, (2007) Synergistic effects of traffic-related air pollution and exposure</a:t>
            </a:r>
          </a:p>
          <a:p>
            <a:r>
              <a:rPr lang="en-US" sz="1200" dirty="0">
                <a:latin typeface="Arial"/>
              </a:rPr>
              <a:t> To violence on urban asthma etiology. Environmental Health Perspectives 115:1140.</a:t>
            </a:r>
          </a:p>
        </p:txBody>
      </p:sp>
      <p:sp>
        <p:nvSpPr>
          <p:cNvPr id="5" name="TextBox 4"/>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93279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74320"/>
            <a:ext cx="9144000" cy="1371600"/>
          </a:xfrm>
          <a:solidFill>
            <a:srgbClr val="0000FF"/>
          </a:solidFill>
        </p:spPr>
        <p:txBody>
          <a:bodyPr>
            <a:noAutofit/>
          </a:bodyPr>
          <a:lstStyle/>
          <a:p>
            <a:pPr eaLnBrk="1" hangingPunct="1"/>
            <a:r>
              <a:rPr lang="en-US" sz="3200" dirty="0">
                <a:solidFill>
                  <a:srgbClr val="FFFFFF"/>
                </a:solidFill>
                <a:ea typeface="ＭＳ Ｐゴシック" charset="0"/>
                <a:cs typeface="ＭＳ Ｐゴシック" charset="0"/>
              </a:rPr>
              <a:t>Addressing ACES Offers Critical </a:t>
            </a:r>
            <a:br>
              <a:rPr lang="en-US" sz="3200" dirty="0">
                <a:solidFill>
                  <a:srgbClr val="FFFFFF"/>
                </a:solidFill>
                <a:ea typeface="ＭＳ Ｐゴシック" charset="0"/>
                <a:cs typeface="ＭＳ Ｐゴシック" charset="0"/>
              </a:rPr>
            </a:br>
            <a:r>
              <a:rPr lang="en-US" sz="3200" dirty="0">
                <a:solidFill>
                  <a:srgbClr val="FFFFFF"/>
                </a:solidFill>
                <a:ea typeface="ＭＳ Ｐゴシック" charset="0"/>
                <a:cs typeface="ＭＳ Ｐゴシック" charset="0"/>
              </a:rPr>
              <a:t>Public Health Opportunities</a:t>
            </a:r>
            <a:r>
              <a:rPr lang="en-US" sz="3200" baseline="30000" dirty="0">
                <a:solidFill>
                  <a:srgbClr val="FFFFFF"/>
                </a:solidFill>
                <a:latin typeface="Arial" charset="0"/>
                <a:ea typeface="ＭＳ Ｐゴシック" charset="0"/>
                <a:cs typeface="ＭＳ Ｐゴシック" charset="0"/>
              </a:rPr>
              <a:t>1</a:t>
            </a:r>
          </a:p>
        </p:txBody>
      </p:sp>
      <p:sp>
        <p:nvSpPr>
          <p:cNvPr id="38915" name="Rectangle 3"/>
          <p:cNvSpPr>
            <a:spLocks noGrp="1" noChangeArrowheads="1"/>
          </p:cNvSpPr>
          <p:nvPr>
            <p:ph type="body" idx="1"/>
          </p:nvPr>
        </p:nvSpPr>
        <p:spPr>
          <a:xfrm>
            <a:off x="457200" y="2090109"/>
            <a:ext cx="8229600" cy="3540326"/>
          </a:xfrm>
        </p:spPr>
        <p:txBody>
          <a:bodyPr>
            <a:normAutofit/>
          </a:bodyPr>
          <a:lstStyle/>
          <a:p>
            <a:pPr eaLnBrk="1" hangingPunct="1">
              <a:lnSpc>
                <a:spcPct val="90000"/>
              </a:lnSpc>
              <a:spcBef>
                <a:spcPts val="400"/>
              </a:spcBef>
              <a:spcAft>
                <a:spcPts val="1600"/>
              </a:spcAft>
            </a:pPr>
            <a:r>
              <a:rPr lang="en-US" sz="2400" dirty="0">
                <a:latin typeface="Arial" charset="0"/>
                <a:ea typeface="ＭＳ Ｐゴシック" charset="0"/>
                <a:cs typeface="ＭＳ Ｐゴシック" charset="0"/>
              </a:rPr>
              <a:t>ACES are the most </a:t>
            </a:r>
            <a:r>
              <a:rPr lang="en-US" sz="2400" u="sng" dirty="0">
                <a:latin typeface="Arial" charset="0"/>
                <a:ea typeface="ＭＳ Ｐゴシック" charset="0"/>
                <a:cs typeface="ＭＳ Ｐゴシック" charset="0"/>
              </a:rPr>
              <a:t>preventable</a:t>
            </a:r>
            <a:r>
              <a:rPr lang="en-US" sz="2400" dirty="0">
                <a:latin typeface="Arial" charset="0"/>
                <a:ea typeface="ＭＳ Ｐゴシック" charset="0"/>
                <a:cs typeface="ＭＳ Ｐゴシック" charset="0"/>
              </a:rPr>
              <a:t> cause of serious mental illness. </a:t>
            </a:r>
          </a:p>
          <a:p>
            <a:pPr eaLnBrk="1" hangingPunct="1">
              <a:lnSpc>
                <a:spcPct val="90000"/>
              </a:lnSpc>
              <a:spcBef>
                <a:spcPts val="400"/>
              </a:spcBef>
              <a:spcAft>
                <a:spcPts val="1600"/>
              </a:spcAft>
            </a:pPr>
            <a:r>
              <a:rPr lang="en-US" sz="2400" dirty="0">
                <a:latin typeface="Arial" charset="0"/>
                <a:ea typeface="ＭＳ Ｐゴシック" charset="0"/>
                <a:cs typeface="ＭＳ Ｐゴシック" charset="0"/>
              </a:rPr>
              <a:t>ACES are the most </a:t>
            </a:r>
            <a:r>
              <a:rPr lang="en-US" sz="2400" u="sng" dirty="0">
                <a:latin typeface="Arial" charset="0"/>
                <a:ea typeface="ＭＳ Ｐゴシック" charset="0"/>
                <a:cs typeface="ＭＳ Ｐゴシック" charset="0"/>
              </a:rPr>
              <a:t>preventable</a:t>
            </a:r>
            <a:r>
              <a:rPr lang="en-US" sz="2400" dirty="0">
                <a:latin typeface="Arial" charset="0"/>
                <a:ea typeface="ＭＳ Ｐゴシック" charset="0"/>
                <a:cs typeface="ＭＳ Ｐゴシック" charset="0"/>
              </a:rPr>
              <a:t> causes of drug and alcohol abuse in women.</a:t>
            </a:r>
          </a:p>
          <a:p>
            <a:pPr eaLnBrk="1" hangingPunct="1">
              <a:lnSpc>
                <a:spcPct val="90000"/>
              </a:lnSpc>
              <a:spcBef>
                <a:spcPts val="400"/>
              </a:spcBef>
              <a:spcAft>
                <a:spcPts val="1600"/>
              </a:spcAft>
            </a:pPr>
            <a:r>
              <a:rPr lang="en-US" sz="2400" dirty="0">
                <a:latin typeface="Arial" charset="0"/>
                <a:ea typeface="ＭＳ Ｐゴシック" charset="0"/>
                <a:cs typeface="ＭＳ Ｐゴシック" charset="0"/>
              </a:rPr>
              <a:t>ACES are the most </a:t>
            </a:r>
            <a:r>
              <a:rPr lang="en-US" sz="2400" u="sng" dirty="0">
                <a:latin typeface="Arial" charset="0"/>
                <a:ea typeface="ＭＳ Ｐゴシック" charset="0"/>
                <a:cs typeface="ＭＳ Ｐゴシック" charset="0"/>
              </a:rPr>
              <a:t>preventable</a:t>
            </a:r>
            <a:r>
              <a:rPr lang="en-US" sz="2400" dirty="0">
                <a:latin typeface="Arial" charset="0"/>
                <a:ea typeface="ＭＳ Ｐゴシック" charset="0"/>
                <a:cs typeface="ＭＳ Ｐゴシック" charset="0"/>
              </a:rPr>
              <a:t> causes of HIV high-risk behavior (IV drugs, promiscuity).</a:t>
            </a:r>
          </a:p>
          <a:p>
            <a:pPr eaLnBrk="1" hangingPunct="1">
              <a:lnSpc>
                <a:spcPct val="90000"/>
              </a:lnSpc>
              <a:spcBef>
                <a:spcPts val="400"/>
              </a:spcBef>
              <a:spcAft>
                <a:spcPts val="1600"/>
              </a:spcAft>
            </a:pPr>
            <a:r>
              <a:rPr lang="en-US" sz="2400" dirty="0">
                <a:latin typeface="Arial" charset="0"/>
                <a:ea typeface="ＭＳ Ｐゴシック" charset="0"/>
                <a:cs typeface="ＭＳ Ｐゴシック" charset="0"/>
              </a:rPr>
              <a:t>ACES are a significant contributor to leading causes of death (heart disease, cancer, stroke, diabetes, suicide). </a:t>
            </a:r>
          </a:p>
        </p:txBody>
      </p:sp>
      <p:sp>
        <p:nvSpPr>
          <p:cNvPr id="5" name="TextBox 4"/>
          <p:cNvSpPr txBox="1"/>
          <p:nvPr/>
        </p:nvSpPr>
        <p:spPr>
          <a:xfrm>
            <a:off x="0" y="6334780"/>
            <a:ext cx="7099123" cy="492443"/>
          </a:xfrm>
          <a:prstGeom prst="rect">
            <a:avLst/>
          </a:prstGeom>
          <a:noFill/>
        </p:spPr>
        <p:txBody>
          <a:bodyPr wrap="none" rtlCol="0">
            <a:spAutoFit/>
          </a:bodyPr>
          <a:lstStyle/>
          <a:p>
            <a:r>
              <a:rPr lang="en-US" sz="1400" baseline="30000" dirty="0">
                <a:latin typeface="Arial"/>
              </a:rPr>
              <a:t> </a:t>
            </a:r>
            <a:r>
              <a:rPr lang="en-US" sz="1200" baseline="30000" dirty="0">
                <a:latin typeface="Arial"/>
              </a:rPr>
              <a:t>1</a:t>
            </a:r>
            <a:r>
              <a:rPr lang="en-US" sz="1200" dirty="0">
                <a:latin typeface="Arial"/>
              </a:rPr>
              <a:t>IOM (Institute of Medicine) and NRC (National Research Council). 2013. </a:t>
            </a:r>
          </a:p>
          <a:p>
            <a:r>
              <a:rPr lang="en-US" sz="1200" i="1" dirty="0">
                <a:latin typeface="Arial"/>
              </a:rPr>
              <a:t>New Directions in child abuse and neglect research. </a:t>
            </a:r>
            <a:r>
              <a:rPr lang="en-US" sz="1200" dirty="0">
                <a:latin typeface="Arial"/>
              </a:rPr>
              <a:t>Washington, DC: The National Academies Press</a:t>
            </a:r>
            <a:r>
              <a:rPr lang="en-US" sz="1400" dirty="0">
                <a:latin typeface="Arial"/>
              </a:rPr>
              <a:t>.</a:t>
            </a:r>
          </a:p>
        </p:txBody>
      </p:sp>
      <p:sp>
        <p:nvSpPr>
          <p:cNvPr id="6" name="TextBox 5"/>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475130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320"/>
            <a:ext cx="9144000" cy="1371600"/>
          </a:xfrm>
          <a:solidFill>
            <a:srgbClr val="0000FF"/>
          </a:solidFill>
        </p:spPr>
        <p:txBody>
          <a:bodyPr>
            <a:noAutofit/>
          </a:bodyPr>
          <a:lstStyle/>
          <a:p>
            <a:r>
              <a:rPr lang="en-US" sz="3200" dirty="0">
                <a:solidFill>
                  <a:srgbClr val="FFFFFF"/>
                </a:solidFill>
              </a:rPr>
              <a:t>Costs of Cumulative &amp; Synergistic ACES</a:t>
            </a:r>
          </a:p>
        </p:txBody>
      </p:sp>
      <p:sp>
        <p:nvSpPr>
          <p:cNvPr id="3" name="Content Placeholder 2"/>
          <p:cNvSpPr>
            <a:spLocks noGrp="1"/>
          </p:cNvSpPr>
          <p:nvPr>
            <p:ph idx="1"/>
          </p:nvPr>
        </p:nvSpPr>
        <p:spPr>
          <a:xfrm>
            <a:off x="457200" y="2032001"/>
            <a:ext cx="8229600" cy="2786604"/>
          </a:xfrm>
        </p:spPr>
        <p:txBody>
          <a:bodyPr>
            <a:normAutofit/>
          </a:bodyPr>
          <a:lstStyle/>
          <a:p>
            <a:pPr>
              <a:spcBef>
                <a:spcPts val="400"/>
              </a:spcBef>
              <a:spcAft>
                <a:spcPts val="1600"/>
              </a:spcAft>
            </a:pPr>
            <a:r>
              <a:rPr lang="en-US" sz="2400" dirty="0"/>
              <a:t>Human suffering borne by victims &amp; their families.</a:t>
            </a:r>
          </a:p>
          <a:p>
            <a:pPr>
              <a:spcBef>
                <a:spcPts val="400"/>
              </a:spcBef>
              <a:spcAft>
                <a:spcPts val="1600"/>
              </a:spcAft>
            </a:pPr>
            <a:r>
              <a:rPr lang="en-US" sz="2400" dirty="0"/>
              <a:t>Economic costs borne by society.</a:t>
            </a:r>
          </a:p>
          <a:p>
            <a:pPr>
              <a:spcBef>
                <a:spcPts val="400"/>
              </a:spcBef>
              <a:spcAft>
                <a:spcPts val="1600"/>
              </a:spcAft>
            </a:pPr>
            <a:r>
              <a:rPr lang="en-US" sz="2400" dirty="0"/>
              <a:t>Social costs borne by society.</a:t>
            </a:r>
          </a:p>
          <a:p>
            <a:pPr>
              <a:spcBef>
                <a:spcPts val="400"/>
              </a:spcBef>
              <a:spcAft>
                <a:spcPts val="1600"/>
              </a:spcAft>
            </a:pPr>
            <a:r>
              <a:rPr lang="en-US" sz="2400" dirty="0"/>
              <a:t>Intergenerational transmission of childhood adversity borne by future society.</a:t>
            </a:r>
          </a:p>
        </p:txBody>
      </p:sp>
      <p:sp>
        <p:nvSpPr>
          <p:cNvPr id="4" name="TextBox 3"/>
          <p:cNvSpPr txBox="1"/>
          <p:nvPr/>
        </p:nvSpPr>
        <p:spPr>
          <a:xfrm>
            <a:off x="7558240" y="6599591"/>
            <a:ext cx="1625517"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46283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180" y="1877724"/>
            <a:ext cx="6309844" cy="3961564"/>
          </a:xfrm>
          <a:prstGeom prst="rect">
            <a:avLst/>
          </a:prstGeom>
          <a:ln w="19050" cmpd="sng">
            <a:solidFill>
              <a:srgbClr val="000000"/>
            </a:solidFill>
          </a:ln>
        </p:spPr>
      </p:pic>
      <p:sp>
        <p:nvSpPr>
          <p:cNvPr id="3" name="TextBox 2"/>
          <p:cNvSpPr txBox="1"/>
          <p:nvPr/>
        </p:nvSpPr>
        <p:spPr>
          <a:xfrm>
            <a:off x="0" y="274320"/>
            <a:ext cx="9144000" cy="1371600"/>
          </a:xfrm>
          <a:prstGeom prst="rect">
            <a:avLst/>
          </a:prstGeom>
          <a:solidFill>
            <a:srgbClr val="0000FF"/>
          </a:solidFill>
        </p:spPr>
        <p:txBody>
          <a:bodyPr wrap="square" rtlCol="0" anchor="ctr">
            <a:noAutofit/>
          </a:bodyPr>
          <a:lstStyle/>
          <a:p>
            <a:pPr algn="ctr"/>
            <a:r>
              <a:rPr lang="en-US" sz="3200" dirty="0">
                <a:solidFill>
                  <a:srgbClr val="FFFFFF"/>
                </a:solidFill>
                <a:latin typeface="Arial"/>
              </a:rPr>
              <a:t>What does it cost to do nothing?</a:t>
            </a:r>
          </a:p>
          <a:p>
            <a:pPr algn="ctr"/>
            <a:r>
              <a:rPr lang="en-US" dirty="0">
                <a:solidFill>
                  <a:srgbClr val="FFFFFF"/>
                </a:solidFill>
                <a:latin typeface="Arial"/>
              </a:rPr>
              <a:t>Each 2014 First-Time Case of Child Maltreatment Costs U.S. Economy</a:t>
            </a:r>
          </a:p>
          <a:p>
            <a:pPr algn="ctr"/>
            <a:r>
              <a:rPr lang="en-US" dirty="0">
                <a:solidFill>
                  <a:srgbClr val="FFFFFF"/>
                </a:solidFill>
                <a:latin typeface="Arial"/>
              </a:rPr>
              <a:t>Approximately $1.8 Million in Total Expenditures over their Lifetime</a:t>
            </a:r>
            <a:r>
              <a:rPr lang="en-US" baseline="30000" dirty="0">
                <a:solidFill>
                  <a:srgbClr val="FFFFFF"/>
                </a:solidFill>
                <a:latin typeface="Arial"/>
              </a:rPr>
              <a:t>1</a:t>
            </a:r>
          </a:p>
        </p:txBody>
      </p:sp>
      <p:sp>
        <p:nvSpPr>
          <p:cNvPr id="4" name="TextBox 3"/>
          <p:cNvSpPr txBox="1"/>
          <p:nvPr/>
        </p:nvSpPr>
        <p:spPr>
          <a:xfrm>
            <a:off x="0" y="6334780"/>
            <a:ext cx="6582058" cy="461665"/>
          </a:xfrm>
          <a:prstGeom prst="rect">
            <a:avLst/>
          </a:prstGeom>
          <a:noFill/>
        </p:spPr>
        <p:txBody>
          <a:bodyPr wrap="none" rtlCol="0">
            <a:spAutoFit/>
          </a:bodyPr>
          <a:lstStyle/>
          <a:p>
            <a:r>
              <a:rPr lang="en-US" sz="1200" baseline="30000" dirty="0">
                <a:latin typeface="Arial"/>
              </a:rPr>
              <a:t>1</a:t>
            </a:r>
            <a:r>
              <a:rPr lang="en-US" sz="1200" dirty="0">
                <a:latin typeface="Arial"/>
              </a:rPr>
              <a:t>Suffer the Little Children: An Assessment of the Economic Costs of Child Maltreatment</a:t>
            </a:r>
          </a:p>
          <a:p>
            <a:r>
              <a:rPr lang="en-US" sz="1200" dirty="0">
                <a:latin typeface="Arial"/>
              </a:rPr>
              <a:t>The Perryman Group, Nov. 2014: http://perrymangroup.com/special-reports/chlld-abuse-study/</a:t>
            </a:r>
          </a:p>
        </p:txBody>
      </p:sp>
      <p:sp>
        <p:nvSpPr>
          <p:cNvPr id="5" name="Right Brace 4"/>
          <p:cNvSpPr/>
          <p:nvPr/>
        </p:nvSpPr>
        <p:spPr>
          <a:xfrm>
            <a:off x="6854185" y="1902210"/>
            <a:ext cx="629581" cy="3962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6" name="TextBox 5"/>
          <p:cNvSpPr txBox="1"/>
          <p:nvPr/>
        </p:nvSpPr>
        <p:spPr>
          <a:xfrm>
            <a:off x="7260627" y="3242058"/>
            <a:ext cx="1713164" cy="584776"/>
          </a:xfrm>
          <a:prstGeom prst="rect">
            <a:avLst/>
          </a:prstGeom>
          <a:noFill/>
        </p:spPr>
        <p:txBody>
          <a:bodyPr wrap="square" rtlCol="0">
            <a:spAutoFit/>
          </a:bodyPr>
          <a:lstStyle/>
          <a:p>
            <a:r>
              <a:rPr lang="en-US" sz="1600" b="1" dirty="0">
                <a:latin typeface="Arial"/>
              </a:rPr>
              <a:t>$1.8 Million per 2014 victim</a:t>
            </a:r>
            <a:r>
              <a:rPr lang="en-US" sz="1600" b="1" baseline="30000" dirty="0">
                <a:latin typeface="Arial"/>
              </a:rPr>
              <a:t>1</a:t>
            </a:r>
          </a:p>
        </p:txBody>
      </p:sp>
      <p:sp>
        <p:nvSpPr>
          <p:cNvPr id="7" name="TextBox 6"/>
          <p:cNvSpPr txBox="1"/>
          <p:nvPr/>
        </p:nvSpPr>
        <p:spPr>
          <a:xfrm>
            <a:off x="99391" y="5930080"/>
            <a:ext cx="9344844" cy="276999"/>
          </a:xfrm>
          <a:prstGeom prst="rect">
            <a:avLst/>
          </a:prstGeom>
          <a:noFill/>
        </p:spPr>
        <p:txBody>
          <a:bodyPr wrap="square" rtlCol="0">
            <a:spAutoFit/>
          </a:bodyPr>
          <a:lstStyle/>
          <a:p>
            <a:r>
              <a:rPr lang="en-US" sz="1200" dirty="0">
                <a:solidFill>
                  <a:srgbClr val="595959"/>
                </a:solidFill>
                <a:latin typeface="Arial"/>
              </a:rPr>
              <a:t>Graphic from Pew Issue Brief Jan 2011: Paying Later: High Cost of failing to Invest in Young children.</a:t>
            </a:r>
          </a:p>
        </p:txBody>
      </p:sp>
      <p:sp>
        <p:nvSpPr>
          <p:cNvPr id="8" name="TextBox 7"/>
          <p:cNvSpPr txBox="1"/>
          <p:nvPr/>
        </p:nvSpPr>
        <p:spPr>
          <a:xfrm>
            <a:off x="7558241" y="6599591"/>
            <a:ext cx="1650364"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82114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320"/>
            <a:ext cx="9144000" cy="1371600"/>
          </a:xfrm>
          <a:solidFill>
            <a:srgbClr val="0000FF"/>
          </a:solidFill>
        </p:spPr>
        <p:txBody>
          <a:bodyPr>
            <a:noAutofit/>
          </a:bodyPr>
          <a:lstStyle/>
          <a:p>
            <a:r>
              <a:rPr lang="en-US" sz="5400" dirty="0">
                <a:solidFill>
                  <a:srgbClr val="FFFFFF"/>
                </a:solidFill>
                <a:ea typeface="ＭＳ Ｐゴシック" charset="0"/>
                <a:cs typeface="ＭＳ Ｐゴシック" charset="0"/>
              </a:rPr>
              <a:t>C</a:t>
            </a:r>
            <a:r>
              <a:rPr lang="en-US" sz="2400" dirty="0">
                <a:solidFill>
                  <a:srgbClr val="FFFFFF"/>
                </a:solidFill>
                <a:ea typeface="ＭＳ Ｐゴシック" charset="0"/>
                <a:cs typeface="ＭＳ Ｐゴシック" charset="0"/>
              </a:rPr>
              <a:t>hildhood</a:t>
            </a:r>
            <a:r>
              <a:rPr lang="en-US" sz="2000" dirty="0">
                <a:solidFill>
                  <a:srgbClr val="FFFFFF"/>
                </a:solidFill>
                <a:ea typeface="ＭＳ Ｐゴシック" charset="0"/>
                <a:cs typeface="ＭＳ Ｐゴシック" charset="0"/>
              </a:rPr>
              <a:t> </a:t>
            </a:r>
            <a:r>
              <a:rPr lang="en-US" sz="5400" dirty="0">
                <a:solidFill>
                  <a:srgbClr val="FFFFFF"/>
                </a:solidFill>
                <a:ea typeface="ＭＳ Ｐゴシック" charset="0"/>
                <a:cs typeface="ＭＳ Ｐゴシック" charset="0"/>
              </a:rPr>
              <a:t>A</a:t>
            </a:r>
            <a:r>
              <a:rPr lang="en-US" sz="2400" dirty="0">
                <a:solidFill>
                  <a:srgbClr val="FFFFFF"/>
                </a:solidFill>
                <a:ea typeface="ＭＳ Ｐゴシック" charset="0"/>
                <a:cs typeface="ＭＳ Ｐゴシック" charset="0"/>
              </a:rPr>
              <a:t>dversity </a:t>
            </a:r>
            <a:r>
              <a:rPr lang="en-US" sz="5400" dirty="0">
                <a:solidFill>
                  <a:srgbClr val="FFFFFF"/>
                </a:solidFill>
                <a:ea typeface="ＭＳ Ｐゴシック" charset="0"/>
                <a:cs typeface="ＭＳ Ｐゴシック" charset="0"/>
              </a:rPr>
              <a:t>N</a:t>
            </a:r>
            <a:r>
              <a:rPr lang="en-US" sz="2400" dirty="0">
                <a:solidFill>
                  <a:srgbClr val="FFFFFF"/>
                </a:solidFill>
                <a:ea typeface="ＭＳ Ｐゴシック" charset="0"/>
                <a:cs typeface="ＭＳ Ｐゴシック" charset="0"/>
              </a:rPr>
              <a:t>arratives</a:t>
            </a:r>
          </a:p>
        </p:txBody>
      </p:sp>
      <p:sp>
        <p:nvSpPr>
          <p:cNvPr id="28675" name="Rectangle 3"/>
          <p:cNvSpPr>
            <a:spLocks noGrp="1" noChangeArrowheads="1"/>
          </p:cNvSpPr>
          <p:nvPr>
            <p:ph type="body" idx="1"/>
          </p:nvPr>
        </p:nvSpPr>
        <p:spPr>
          <a:xfrm>
            <a:off x="478631" y="2162103"/>
            <a:ext cx="8229600" cy="3979000"/>
          </a:xfrm>
        </p:spPr>
        <p:txBody>
          <a:bodyPr>
            <a:normAutofit/>
          </a:bodyPr>
          <a:lstStyle/>
          <a:p>
            <a:pPr eaLnBrk="1" hangingPunct="1">
              <a:spcBef>
                <a:spcPts val="400"/>
              </a:spcBef>
              <a:spcAft>
                <a:spcPts val="2400"/>
              </a:spcAft>
            </a:pPr>
            <a:r>
              <a:rPr lang="en-US" sz="2000" dirty="0">
                <a:latin typeface="Arial" charset="0"/>
                <a:ea typeface="ＭＳ Ｐゴシック" charset="0"/>
                <a:cs typeface="ＭＳ Ｐゴシック" charset="0"/>
              </a:rPr>
              <a:t>This is a Narrative that we are seeking to collectively construct with others.</a:t>
            </a:r>
          </a:p>
          <a:p>
            <a:pPr eaLnBrk="1" hangingPunct="1">
              <a:spcBef>
                <a:spcPts val="400"/>
              </a:spcBef>
              <a:spcAft>
                <a:spcPts val="2400"/>
              </a:spcAft>
            </a:pPr>
            <a:r>
              <a:rPr lang="en-US" sz="2000" dirty="0">
                <a:latin typeface="Arial" charset="0"/>
                <a:ea typeface="ＭＳ Ｐゴシック" charset="0"/>
                <a:cs typeface="ＭＳ Ｐゴシック" charset="0"/>
              </a:rPr>
              <a:t>The purpose is to help inform policy makers and the public about the costs and consequences of child maltreatment and adversity.  </a:t>
            </a:r>
          </a:p>
          <a:p>
            <a:pPr eaLnBrk="1" hangingPunct="1">
              <a:spcBef>
                <a:spcPts val="400"/>
              </a:spcBef>
              <a:spcAft>
                <a:spcPts val="2400"/>
              </a:spcAft>
            </a:pPr>
            <a:r>
              <a:rPr lang="en-US" sz="2000" dirty="0">
                <a:latin typeface="Arial" charset="0"/>
                <a:ea typeface="ＭＳ Ｐゴシック" charset="0"/>
                <a:cs typeface="ＭＳ Ｐゴシック" charset="0"/>
              </a:rPr>
              <a:t>The goal is to show that there are proven interventions and opportunities to change these personally tragic and socially costly outcomes.</a:t>
            </a:r>
          </a:p>
          <a:p>
            <a:pPr eaLnBrk="1" hangingPunct="1">
              <a:spcBef>
                <a:spcPts val="400"/>
              </a:spcBef>
              <a:spcAft>
                <a:spcPts val="2400"/>
              </a:spcAft>
            </a:pPr>
            <a:r>
              <a:rPr lang="en-US" sz="2000" dirty="0">
                <a:latin typeface="Arial" charset="0"/>
                <a:ea typeface="ＭＳ Ｐゴシック" charset="0"/>
                <a:cs typeface="ＭＳ Ｐゴシック" charset="0"/>
              </a:rPr>
              <a:t>Feel free to use all or part of this Narrative (with appropriate attribution) if helpful to advocate for children and families.</a:t>
            </a:r>
          </a:p>
        </p:txBody>
      </p:sp>
      <p:sp>
        <p:nvSpPr>
          <p:cNvPr id="5" name="TextBox 4"/>
          <p:cNvSpPr txBox="1"/>
          <p:nvPr/>
        </p:nvSpPr>
        <p:spPr>
          <a:xfrm>
            <a:off x="7558240" y="6564801"/>
            <a:ext cx="2023081"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183763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435" y="1606637"/>
            <a:ext cx="6753733" cy="4686620"/>
          </a:xfrm>
          <a:prstGeom prst="rect">
            <a:avLst/>
          </a:prstGeom>
        </p:spPr>
      </p:pic>
      <p:sp>
        <p:nvSpPr>
          <p:cNvPr id="2" name="Title 1"/>
          <p:cNvSpPr>
            <a:spLocks noGrp="1"/>
          </p:cNvSpPr>
          <p:nvPr>
            <p:ph type="title"/>
          </p:nvPr>
        </p:nvSpPr>
        <p:spPr>
          <a:xfrm>
            <a:off x="0" y="274319"/>
            <a:ext cx="9144000" cy="1371600"/>
          </a:xfrm>
          <a:solidFill>
            <a:srgbClr val="0000FF"/>
          </a:solidFill>
        </p:spPr>
        <p:txBody>
          <a:bodyPr>
            <a:noAutofit/>
          </a:bodyPr>
          <a:lstStyle/>
          <a:p>
            <a:r>
              <a:rPr lang="en-US" sz="3200" dirty="0">
                <a:solidFill>
                  <a:srgbClr val="FFFFFF"/>
                </a:solidFill>
              </a:rPr>
              <a:t>Estimated Lifetime Costs for all 2014 First Time Maltreatment Victims = $5.9 Trillion</a:t>
            </a:r>
            <a:r>
              <a:rPr lang="en-US" sz="3200" baseline="30000" dirty="0">
                <a:solidFill>
                  <a:srgbClr val="FFFFFF"/>
                </a:solidFill>
              </a:rPr>
              <a:t>1</a:t>
            </a:r>
            <a:endParaRPr lang="en-US" sz="3200" dirty="0">
              <a:solidFill>
                <a:srgbClr val="FFFFFF"/>
              </a:solidFill>
            </a:endParaRPr>
          </a:p>
        </p:txBody>
      </p:sp>
      <p:sp>
        <p:nvSpPr>
          <p:cNvPr id="20" name="TextBox 19"/>
          <p:cNvSpPr txBox="1"/>
          <p:nvPr/>
        </p:nvSpPr>
        <p:spPr>
          <a:xfrm>
            <a:off x="0" y="6332539"/>
            <a:ext cx="8235656" cy="461665"/>
          </a:xfrm>
          <a:prstGeom prst="rect">
            <a:avLst/>
          </a:prstGeom>
          <a:noFill/>
        </p:spPr>
        <p:txBody>
          <a:bodyPr wrap="square" rtlCol="0">
            <a:spAutoFit/>
          </a:bodyPr>
          <a:lstStyle/>
          <a:p>
            <a:r>
              <a:rPr lang="en-US" sz="1200" baseline="30000" dirty="0">
                <a:latin typeface="Arial"/>
              </a:rPr>
              <a:t>1</a:t>
            </a:r>
            <a:r>
              <a:rPr lang="en-US" sz="1200" dirty="0">
                <a:latin typeface="Arial"/>
              </a:rPr>
              <a:t>Suffer the Little Children: An Assessment of the Economic Costs of Child Maltreatment</a:t>
            </a:r>
          </a:p>
          <a:p>
            <a:r>
              <a:rPr lang="en-US" sz="1200" dirty="0">
                <a:latin typeface="Arial"/>
              </a:rPr>
              <a:t>The Perryman Group, Nov. 2014: http://</a:t>
            </a:r>
            <a:r>
              <a:rPr lang="en-US" sz="1200" dirty="0" err="1">
                <a:latin typeface="Arial"/>
              </a:rPr>
              <a:t>perrymangroup.com</a:t>
            </a:r>
            <a:r>
              <a:rPr lang="en-US" sz="1200" dirty="0">
                <a:latin typeface="Arial"/>
              </a:rPr>
              <a:t>/special-reports/</a:t>
            </a:r>
            <a:r>
              <a:rPr lang="en-US" sz="1200" dirty="0" err="1">
                <a:latin typeface="Arial"/>
              </a:rPr>
              <a:t>chlld</a:t>
            </a:r>
            <a:r>
              <a:rPr lang="en-US" sz="1200" dirty="0">
                <a:latin typeface="Arial"/>
              </a:rPr>
              <a:t>-abuse-study/</a:t>
            </a:r>
          </a:p>
        </p:txBody>
      </p:sp>
      <p:sp>
        <p:nvSpPr>
          <p:cNvPr id="8" name="Right Brace 7"/>
          <p:cNvSpPr/>
          <p:nvPr/>
        </p:nvSpPr>
        <p:spPr>
          <a:xfrm>
            <a:off x="6840372" y="1923251"/>
            <a:ext cx="254000" cy="4152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9" name="TextBox 8"/>
          <p:cNvSpPr txBox="1"/>
          <p:nvPr/>
        </p:nvSpPr>
        <p:spPr>
          <a:xfrm>
            <a:off x="7277164" y="3818260"/>
            <a:ext cx="1595809" cy="400110"/>
          </a:xfrm>
          <a:prstGeom prst="rect">
            <a:avLst/>
          </a:prstGeom>
          <a:noFill/>
        </p:spPr>
        <p:txBody>
          <a:bodyPr wrap="none" rtlCol="0">
            <a:spAutoFit/>
          </a:bodyPr>
          <a:lstStyle/>
          <a:p>
            <a:r>
              <a:rPr lang="en-US" sz="2000" b="1" dirty="0">
                <a:latin typeface="Arial"/>
              </a:rPr>
              <a:t>$5.9 Trillion</a:t>
            </a:r>
          </a:p>
        </p:txBody>
      </p:sp>
      <p:sp>
        <p:nvSpPr>
          <p:cNvPr id="10" name="TextBox 9"/>
          <p:cNvSpPr txBox="1"/>
          <p:nvPr/>
        </p:nvSpPr>
        <p:spPr>
          <a:xfrm>
            <a:off x="7558241" y="6599591"/>
            <a:ext cx="1655334"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76520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4460" y="2771914"/>
            <a:ext cx="6810830" cy="769441"/>
          </a:xfrm>
          <a:prstGeom prst="rect">
            <a:avLst/>
          </a:prstGeom>
          <a:noFill/>
        </p:spPr>
        <p:txBody>
          <a:bodyPr wrap="square" rtlCol="0">
            <a:spAutoFit/>
          </a:bodyPr>
          <a:lstStyle/>
          <a:p>
            <a:pPr algn="ctr"/>
            <a:r>
              <a:rPr lang="en-US" sz="4400" b="1" dirty="0">
                <a:solidFill>
                  <a:srgbClr val="0000FF"/>
                </a:solidFill>
                <a:latin typeface="Arial"/>
              </a:rPr>
              <a:t>Can We Do Anything?</a:t>
            </a:r>
          </a:p>
        </p:txBody>
      </p:sp>
    </p:spTree>
    <p:extLst>
      <p:ext uri="{BB962C8B-B14F-4D97-AF65-F5344CB8AC3E}">
        <p14:creationId xmlns:p14="http://schemas.microsoft.com/office/powerpoint/2010/main" val="291140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320"/>
            <a:ext cx="9174956" cy="1371600"/>
          </a:xfrm>
          <a:solidFill>
            <a:srgbClr val="0000FF"/>
          </a:solidFill>
        </p:spPr>
        <p:txBody>
          <a:bodyPr>
            <a:noAutofit/>
          </a:bodyPr>
          <a:lstStyle/>
          <a:p>
            <a:pPr eaLnBrk="1" hangingPunct="1"/>
            <a:r>
              <a:rPr lang="en-US" sz="3200" dirty="0">
                <a:solidFill>
                  <a:srgbClr val="FFFFFF"/>
                </a:solidFill>
                <a:ea typeface="ＭＳ Ｐゴシック" charset="0"/>
                <a:cs typeface="ＭＳ Ｐゴシック" charset="0"/>
              </a:rPr>
              <a:t>What Do We Have Available Now?</a:t>
            </a:r>
          </a:p>
        </p:txBody>
      </p:sp>
      <p:sp>
        <p:nvSpPr>
          <p:cNvPr id="45059" name="Rectangle 3"/>
          <p:cNvSpPr>
            <a:spLocks noGrp="1" noChangeArrowheads="1"/>
          </p:cNvSpPr>
          <p:nvPr>
            <p:ph type="body" idx="1"/>
          </p:nvPr>
        </p:nvSpPr>
        <p:spPr>
          <a:xfrm>
            <a:off x="239299" y="1943385"/>
            <a:ext cx="8743633" cy="3975119"/>
          </a:xfrm>
        </p:spPr>
        <p:txBody>
          <a:bodyPr>
            <a:noAutofit/>
          </a:bodyPr>
          <a:lstStyle/>
          <a:p>
            <a:pPr eaLnBrk="1" hangingPunct="1">
              <a:spcBef>
                <a:spcPts val="400"/>
              </a:spcBef>
              <a:spcAft>
                <a:spcPts val="1600"/>
              </a:spcAft>
            </a:pPr>
            <a:r>
              <a:rPr lang="en-US" sz="2000" dirty="0">
                <a:latin typeface="Arial" charset="0"/>
                <a:ea typeface="ＭＳ Ｐゴシック" charset="0"/>
                <a:cs typeface="ＭＳ Ｐゴシック" charset="0"/>
              </a:rPr>
              <a:t>Proven (evidence-based) prevention &amp; treatment interventions.</a:t>
            </a:r>
          </a:p>
          <a:p>
            <a:pPr eaLnBrk="1" hangingPunct="1">
              <a:spcBef>
                <a:spcPts val="400"/>
              </a:spcBef>
              <a:spcAft>
                <a:spcPts val="1600"/>
              </a:spcAft>
            </a:pPr>
            <a:r>
              <a:rPr lang="en-US" sz="2000" dirty="0">
                <a:latin typeface="Arial" charset="0"/>
                <a:ea typeface="ＭＳ Ｐゴシック" charset="0"/>
                <a:cs typeface="ＭＳ Ｐゴシック" charset="0"/>
              </a:rPr>
              <a:t>Existing programs provide opportunities within which to embed screening, prevention &amp; treatments.</a:t>
            </a:r>
          </a:p>
          <a:p>
            <a:pPr eaLnBrk="1" hangingPunct="1">
              <a:spcBef>
                <a:spcPts val="400"/>
              </a:spcBef>
              <a:spcAft>
                <a:spcPts val="1600"/>
              </a:spcAft>
            </a:pPr>
            <a:r>
              <a:rPr lang="en-US" sz="2000" dirty="0">
                <a:latin typeface="Arial" charset="0"/>
                <a:ea typeface="ＭＳ Ｐゴシック" charset="0"/>
                <a:cs typeface="ＭＳ Ｐゴシック" charset="0"/>
              </a:rPr>
              <a:t>Replication strategies (e.g., National Child Traumatic Stress Network (NCTSN)</a:t>
            </a:r>
            <a:r>
              <a:rPr lang="en-US" sz="2000" baseline="30000" dirty="0">
                <a:latin typeface="Arial" charset="0"/>
                <a:ea typeface="ＭＳ Ｐゴシック" charset="0"/>
                <a:cs typeface="ＭＳ Ｐゴシック" charset="0"/>
              </a:rPr>
              <a:t>1</a:t>
            </a:r>
            <a:r>
              <a:rPr lang="en-US" sz="2000" dirty="0">
                <a:latin typeface="Arial" charset="0"/>
                <a:ea typeface="ＭＳ Ｐゴシック" charset="0"/>
                <a:cs typeface="ＭＳ Ｐゴシック" charset="0"/>
              </a:rPr>
              <a:t> Learning </a:t>
            </a:r>
            <a:r>
              <a:rPr lang="en-US" sz="2000" dirty="0" err="1">
                <a:latin typeface="Arial" charset="0"/>
                <a:ea typeface="ＭＳ Ｐゴシック" charset="0"/>
                <a:cs typeface="ＭＳ Ｐゴシック" charset="0"/>
              </a:rPr>
              <a:t>Collaboratives</a:t>
            </a:r>
            <a:r>
              <a:rPr lang="en-US" sz="2000" dirty="0">
                <a:latin typeface="Arial" charset="0"/>
                <a:ea typeface="ＭＳ Ｐゴシック" charset="0"/>
                <a:cs typeface="ＭＳ Ｐゴシック" charset="0"/>
              </a:rPr>
              <a:t>) to expand access to services.</a:t>
            </a:r>
          </a:p>
          <a:p>
            <a:pPr eaLnBrk="1" hangingPunct="1">
              <a:spcBef>
                <a:spcPts val="400"/>
              </a:spcBef>
              <a:spcAft>
                <a:spcPts val="1600"/>
              </a:spcAft>
            </a:pPr>
            <a:r>
              <a:rPr lang="en-US" sz="2000" dirty="0">
                <a:latin typeface="Arial" charset="0"/>
                <a:ea typeface="ＭＳ Ｐゴシック" charset="0"/>
                <a:cs typeface="ＭＳ Ｐゴシック" charset="0"/>
              </a:rPr>
              <a:t>Web networking &amp; data collection tools to support large scale interventions.</a:t>
            </a:r>
          </a:p>
          <a:p>
            <a:pPr eaLnBrk="1" hangingPunct="1">
              <a:spcBef>
                <a:spcPts val="400"/>
              </a:spcBef>
              <a:spcAft>
                <a:spcPts val="1600"/>
              </a:spcAft>
            </a:pPr>
            <a:r>
              <a:rPr lang="en-US" sz="2000" dirty="0">
                <a:latin typeface="Arial" charset="0"/>
                <a:ea typeface="ＭＳ Ｐゴシック" charset="0"/>
                <a:cs typeface="ＭＳ Ｐゴシック" charset="0"/>
              </a:rPr>
              <a:t>Prevention &amp; quality improvement science to enhance interventions while they are being delivered.</a:t>
            </a:r>
          </a:p>
        </p:txBody>
      </p:sp>
      <p:sp>
        <p:nvSpPr>
          <p:cNvPr id="5" name="TextBox 4"/>
          <p:cNvSpPr txBox="1"/>
          <p:nvPr/>
        </p:nvSpPr>
        <p:spPr>
          <a:xfrm>
            <a:off x="7558241" y="6599591"/>
            <a:ext cx="1616716"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
        <p:nvSpPr>
          <p:cNvPr id="6" name="TextBox 5"/>
          <p:cNvSpPr txBox="1"/>
          <p:nvPr/>
        </p:nvSpPr>
        <p:spPr>
          <a:xfrm>
            <a:off x="131314" y="6500367"/>
            <a:ext cx="1351973" cy="523220"/>
          </a:xfrm>
          <a:prstGeom prst="rect">
            <a:avLst/>
          </a:prstGeom>
          <a:noFill/>
        </p:spPr>
        <p:txBody>
          <a:bodyPr wrap="none" rtlCol="0">
            <a:spAutoFit/>
          </a:bodyPr>
          <a:lstStyle/>
          <a:p>
            <a:r>
              <a:rPr lang="en-US" sz="1400" baseline="30000" dirty="0">
                <a:latin typeface="Arial"/>
              </a:rPr>
              <a:t>1</a:t>
            </a:r>
            <a:r>
              <a:rPr lang="en-US" sz="1400" dirty="0">
                <a:solidFill>
                  <a:srgbClr val="0000FF"/>
                </a:solidFill>
                <a:hlinkClick r:id="rId2"/>
              </a:rPr>
              <a:t>www.nctsn.org</a:t>
            </a:r>
            <a:endParaRPr lang="en-US" sz="1400" dirty="0">
              <a:solidFill>
                <a:srgbClr val="0000FF"/>
              </a:solidFill>
            </a:endParaRPr>
          </a:p>
          <a:p>
            <a:endParaRPr lang="en-US" sz="1400" dirty="0">
              <a:latin typeface="Arial"/>
            </a:endParaRPr>
          </a:p>
        </p:txBody>
      </p:sp>
    </p:spTree>
    <p:extLst>
      <p:ext uri="{BB962C8B-B14F-4D97-AF65-F5344CB8AC3E}">
        <p14:creationId xmlns:p14="http://schemas.microsoft.com/office/powerpoint/2010/main" val="149242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274638"/>
            <a:ext cx="9144000" cy="1371600"/>
          </a:xfrm>
          <a:solidFill>
            <a:srgbClr val="0000FF"/>
          </a:solidFill>
        </p:spPr>
        <p:txBody>
          <a:bodyPr>
            <a:noAutofit/>
          </a:bodyPr>
          <a:lstStyle/>
          <a:p>
            <a:pPr algn="ctr">
              <a:defRPr/>
            </a:pPr>
            <a:r>
              <a:rPr lang="en-US" sz="3200" dirty="0">
                <a:solidFill>
                  <a:srgbClr val="FFFFFF"/>
                </a:solidFill>
                <a:ea typeface="ＭＳ Ｐゴシック" charset="0"/>
                <a:cs typeface="ＭＳ Ｐゴシック" charset="0"/>
              </a:rPr>
              <a:t>Child Abuse Prevention</a:t>
            </a:r>
          </a:p>
        </p:txBody>
      </p:sp>
      <p:sp>
        <p:nvSpPr>
          <p:cNvPr id="51202" name="Rectangle 3"/>
          <p:cNvSpPr>
            <a:spLocks noGrp="1" noChangeArrowheads="1"/>
          </p:cNvSpPr>
          <p:nvPr>
            <p:ph type="body" idx="4294967295"/>
          </p:nvPr>
        </p:nvSpPr>
        <p:spPr>
          <a:xfrm>
            <a:off x="228600" y="1904832"/>
            <a:ext cx="8686800" cy="4157705"/>
          </a:xfrm>
        </p:spPr>
        <p:txBody>
          <a:bodyPr>
            <a:normAutofit/>
          </a:bodyPr>
          <a:lstStyle/>
          <a:p>
            <a:pPr>
              <a:spcBef>
                <a:spcPts val="400"/>
              </a:spcBef>
              <a:spcAft>
                <a:spcPts val="1600"/>
              </a:spcAft>
            </a:pPr>
            <a:r>
              <a:rPr lang="en-US" sz="2000" dirty="0">
                <a:latin typeface="Arial" charset="0"/>
                <a:ea typeface="ＭＳ Ｐゴシック" charset="0"/>
                <a:cs typeface="ＭＳ Ｐゴシック" charset="0"/>
              </a:rPr>
              <a:t>Evidence-based prevention programs exist (e.g., high quality home visitation, Triple P - </a:t>
            </a:r>
            <a:r>
              <a:rPr lang="en-US" sz="2000" b="1" dirty="0">
                <a:latin typeface="Arial" charset="0"/>
                <a:ea typeface="ＭＳ Ｐゴシック" charset="0"/>
                <a:cs typeface="ＭＳ Ｐゴシック" charset="0"/>
              </a:rPr>
              <a:t>P</a:t>
            </a:r>
            <a:r>
              <a:rPr lang="en-US" sz="2000" dirty="0">
                <a:latin typeface="Arial" charset="0"/>
                <a:ea typeface="ＭＳ Ｐゴシック" charset="0"/>
                <a:cs typeface="ＭＳ Ｐゴシック" charset="0"/>
              </a:rPr>
              <a:t>romoting </a:t>
            </a:r>
            <a:r>
              <a:rPr lang="en-US" sz="2000" b="1" dirty="0">
                <a:latin typeface="Arial" charset="0"/>
                <a:ea typeface="ＭＳ Ｐゴシック" charset="0"/>
                <a:cs typeface="ＭＳ Ｐゴシック" charset="0"/>
              </a:rPr>
              <a:t>P</a:t>
            </a:r>
            <a:r>
              <a:rPr lang="en-US" sz="2000" dirty="0">
                <a:latin typeface="Arial" charset="0"/>
                <a:ea typeface="ＭＳ Ｐゴシック" charset="0"/>
                <a:cs typeface="ＭＳ Ｐゴシック" charset="0"/>
              </a:rPr>
              <a:t>ositive </a:t>
            </a:r>
            <a:r>
              <a:rPr lang="en-US" sz="2000" b="1" dirty="0">
                <a:latin typeface="Arial" charset="0"/>
                <a:ea typeface="ＭＳ Ｐゴシック" charset="0"/>
                <a:cs typeface="ＭＳ Ｐゴシック" charset="0"/>
              </a:rPr>
              <a:t>P</a:t>
            </a:r>
            <a:r>
              <a:rPr lang="en-US" sz="2000" dirty="0">
                <a:latin typeface="Arial" charset="0"/>
                <a:ea typeface="ＭＳ Ｐゴシック" charset="0"/>
                <a:cs typeface="ＭＳ Ｐゴシック" charset="0"/>
              </a:rPr>
              <a:t>arenting).</a:t>
            </a:r>
          </a:p>
          <a:p>
            <a:pPr>
              <a:spcBef>
                <a:spcPts val="400"/>
              </a:spcBef>
              <a:spcAft>
                <a:spcPts val="1600"/>
              </a:spcAft>
            </a:pPr>
            <a:r>
              <a:rPr lang="en-US" sz="2000" dirty="0">
                <a:latin typeface="Arial" charset="0"/>
                <a:ea typeface="ＭＳ Ｐゴシック" charset="0"/>
                <a:cs typeface="ＭＳ Ｐゴシック" charset="0"/>
              </a:rPr>
              <a:t>CDC meta-analysis of home visitation - median 40% reduction with maximum 80% in official case reports.</a:t>
            </a:r>
          </a:p>
          <a:p>
            <a:pPr>
              <a:spcBef>
                <a:spcPts val="400"/>
              </a:spcBef>
              <a:spcAft>
                <a:spcPts val="1600"/>
              </a:spcAft>
            </a:pPr>
            <a:r>
              <a:rPr lang="en-US" sz="2000" dirty="0">
                <a:latin typeface="Arial" charset="0"/>
                <a:ea typeface="ＭＳ Ｐゴシック" charset="0"/>
                <a:cs typeface="ＭＳ Ｐゴシック" charset="0"/>
              </a:rPr>
              <a:t>Triple-P population-based clinical trial – population effect size </a:t>
            </a:r>
            <a:r>
              <a:rPr lang="en-US" sz="2000" i="1" dirty="0">
                <a:latin typeface="Arial" charset="0"/>
                <a:ea typeface="ＭＳ Ｐゴシック" charset="0"/>
                <a:cs typeface="ＭＳ Ｐゴシック" charset="0"/>
              </a:rPr>
              <a:t>d</a:t>
            </a:r>
            <a:r>
              <a:rPr lang="en-US" sz="2000" dirty="0">
                <a:latin typeface="Arial" charset="0"/>
                <a:ea typeface="ＭＳ Ｐゴシック" charset="0"/>
                <a:cs typeface="ＭＳ Ｐゴシック" charset="0"/>
              </a:rPr>
              <a:t> = 0.51 (reduces substantiated cases, out-of-home placements, maltreatment injuries).</a:t>
            </a:r>
          </a:p>
          <a:p>
            <a:pPr>
              <a:spcBef>
                <a:spcPts val="400"/>
              </a:spcBef>
              <a:spcAft>
                <a:spcPts val="1600"/>
              </a:spcAft>
            </a:pPr>
            <a:r>
              <a:rPr lang="en-US" sz="2000" dirty="0">
                <a:latin typeface="Arial" charset="0"/>
                <a:ea typeface="ＭＳ Ｐゴシック" charset="0"/>
                <a:cs typeface="ＭＳ Ｐゴシック" charset="0"/>
              </a:rPr>
              <a:t>Dissemination strategies for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going to scale</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with these models exist.</a:t>
            </a:r>
          </a:p>
          <a:p>
            <a:pPr>
              <a:spcBef>
                <a:spcPts val="400"/>
              </a:spcBef>
              <a:spcAft>
                <a:spcPts val="1600"/>
              </a:spcAft>
            </a:pPr>
            <a:r>
              <a:rPr lang="en-US" sz="2000" dirty="0">
                <a:latin typeface="Arial" charset="0"/>
                <a:ea typeface="ＭＳ Ｐゴシック" charset="0"/>
                <a:cs typeface="ＭＳ Ｐゴシック" charset="0"/>
              </a:rPr>
              <a:t>Economic analyses exist documenting cost-effectiveness of the best prevention programs.</a:t>
            </a:r>
          </a:p>
        </p:txBody>
      </p:sp>
      <p:sp>
        <p:nvSpPr>
          <p:cNvPr id="4" name="TextBox 3"/>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618068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274320"/>
            <a:ext cx="9144000" cy="1371600"/>
          </a:xfrm>
          <a:solidFill>
            <a:srgbClr val="0000FF"/>
          </a:solidFill>
        </p:spPr>
        <p:txBody>
          <a:bodyPr>
            <a:normAutofit/>
          </a:bodyPr>
          <a:lstStyle/>
          <a:p>
            <a:r>
              <a:rPr lang="en-US" sz="3200" dirty="0">
                <a:solidFill>
                  <a:srgbClr val="FFFFFF"/>
                </a:solidFill>
                <a:ea typeface="ＭＳ Ｐゴシック" charset="0"/>
                <a:cs typeface="ＭＳ Ｐゴシック" charset="0"/>
              </a:rPr>
              <a:t>Treatment</a:t>
            </a:r>
          </a:p>
        </p:txBody>
      </p:sp>
      <p:sp>
        <p:nvSpPr>
          <p:cNvPr id="48130" name="Content Placeholder 2"/>
          <p:cNvSpPr>
            <a:spLocks noGrp="1"/>
          </p:cNvSpPr>
          <p:nvPr>
            <p:ph idx="1"/>
          </p:nvPr>
        </p:nvSpPr>
        <p:spPr>
          <a:xfrm>
            <a:off x="685800" y="1821375"/>
            <a:ext cx="8056563" cy="4615070"/>
          </a:xfrm>
        </p:spPr>
        <p:txBody>
          <a:bodyPr>
            <a:normAutofit lnSpcReduction="10000"/>
          </a:bodyPr>
          <a:lstStyle/>
          <a:p>
            <a:pPr>
              <a:spcBef>
                <a:spcPts val="400"/>
              </a:spcBef>
              <a:spcAft>
                <a:spcPts val="400"/>
              </a:spcAft>
            </a:pPr>
            <a:r>
              <a:rPr lang="en-US" sz="2000" dirty="0">
                <a:ea typeface="ＭＳ Ｐゴシック" charset="0"/>
                <a:cs typeface="ＭＳ Ｐゴシック" charset="0"/>
              </a:rPr>
              <a:t>Proven treatments exist for traumatized children, e.g., 	</a:t>
            </a:r>
          </a:p>
          <a:p>
            <a:pPr marL="0" indent="0">
              <a:spcBef>
                <a:spcPts val="400"/>
              </a:spcBef>
              <a:spcAft>
                <a:spcPts val="400"/>
              </a:spcAft>
              <a:buNone/>
            </a:pPr>
            <a:r>
              <a:rPr lang="en-US" sz="2000" dirty="0">
                <a:ea typeface="ＭＳ Ｐゴシック" charset="0"/>
                <a:cs typeface="ＭＳ Ｐゴシック" charset="0"/>
              </a:rPr>
              <a:t>		- </a:t>
            </a:r>
            <a:r>
              <a:rPr lang="en-US" sz="2000" b="1" dirty="0">
                <a:ea typeface="ＭＳ Ｐゴシック" charset="0"/>
                <a:cs typeface="ＭＳ Ｐゴシック" charset="0"/>
              </a:rPr>
              <a:t>TF CBT -</a:t>
            </a:r>
            <a:r>
              <a:rPr lang="en-US" sz="2000" dirty="0">
                <a:ea typeface="ＭＳ Ｐゴシック" charset="0"/>
                <a:cs typeface="ＭＳ Ｐゴシック" charset="0"/>
              </a:rPr>
              <a:t>Trauma-Focused Cognitive Behavioral Therapy</a:t>
            </a:r>
          </a:p>
          <a:p>
            <a:pPr marL="0" indent="0">
              <a:spcBef>
                <a:spcPts val="400"/>
              </a:spcBef>
              <a:spcAft>
                <a:spcPts val="400"/>
              </a:spcAft>
              <a:buNone/>
            </a:pPr>
            <a:r>
              <a:rPr lang="en-US" sz="2000" b="1" dirty="0">
                <a:ea typeface="ＭＳ Ｐゴシック" charset="0"/>
                <a:cs typeface="ＭＳ Ｐゴシック" charset="0"/>
              </a:rPr>
              <a:t>		- CPP</a:t>
            </a:r>
            <a:r>
              <a:rPr lang="en-US" sz="2000" dirty="0">
                <a:ea typeface="ＭＳ Ｐゴシック" charset="0"/>
                <a:cs typeface="ＭＳ Ｐゴシック" charset="0"/>
              </a:rPr>
              <a:t> - Child Parent Psychotherapy	</a:t>
            </a:r>
          </a:p>
          <a:p>
            <a:pPr marL="0" indent="0">
              <a:spcBef>
                <a:spcPts val="400"/>
              </a:spcBef>
              <a:spcAft>
                <a:spcPts val="1600"/>
              </a:spcAft>
              <a:buNone/>
            </a:pPr>
            <a:r>
              <a:rPr lang="en-US" sz="2000" dirty="0">
                <a:ea typeface="ＭＳ Ｐゴシック" charset="0"/>
                <a:cs typeface="ＭＳ Ｐゴシック" charset="0"/>
              </a:rPr>
              <a:t>		- </a:t>
            </a:r>
            <a:r>
              <a:rPr lang="en-US" sz="2000" b="1" dirty="0">
                <a:ea typeface="ＭＳ Ｐゴシック" charset="0"/>
                <a:cs typeface="ＭＳ Ｐゴシック" charset="0"/>
              </a:rPr>
              <a:t>PCIT</a:t>
            </a:r>
            <a:r>
              <a:rPr lang="en-US" sz="2000" dirty="0">
                <a:ea typeface="ＭＳ Ｐゴシック" charset="0"/>
                <a:cs typeface="ＭＳ Ｐゴシック" charset="0"/>
              </a:rPr>
              <a:t> -Parent Child Interaction Therapy</a:t>
            </a:r>
            <a:endParaRPr lang="en-US" dirty="0">
              <a:ea typeface="ＭＳ Ｐゴシック" charset="0"/>
              <a:cs typeface="ＭＳ Ｐゴシック" charset="0"/>
            </a:endParaRPr>
          </a:p>
          <a:p>
            <a:pPr marL="342900" lvl="4" indent="-342900">
              <a:spcBef>
                <a:spcPts val="400"/>
              </a:spcBef>
              <a:spcAft>
                <a:spcPts val="1600"/>
              </a:spcAft>
              <a:buFont typeface="Arial"/>
              <a:buChar char="•"/>
            </a:pPr>
            <a:r>
              <a:rPr lang="en-US" dirty="0">
                <a:ea typeface="ＭＳ Ｐゴシック" charset="0"/>
                <a:cs typeface="ＭＳ Ｐゴシック" charset="0"/>
              </a:rPr>
              <a:t>Children with 4 or more ACEs respond as well to treatment as children with fewer adversities</a:t>
            </a:r>
            <a:r>
              <a:rPr lang="en-US" baseline="30000" dirty="0">
                <a:ea typeface="ＭＳ Ｐゴシック" charset="0"/>
                <a:cs typeface="ＭＳ Ｐゴシック" charset="0"/>
              </a:rPr>
              <a:t>1</a:t>
            </a:r>
            <a:r>
              <a:rPr lang="en-US" dirty="0">
                <a:ea typeface="ＭＳ Ｐゴシック" charset="0"/>
                <a:cs typeface="ＭＳ Ｐゴシック" charset="0"/>
              </a:rPr>
              <a:t>.</a:t>
            </a:r>
          </a:p>
          <a:p>
            <a:pPr>
              <a:spcBef>
                <a:spcPts val="400"/>
              </a:spcBef>
              <a:spcAft>
                <a:spcPts val="1600"/>
              </a:spcAft>
            </a:pPr>
            <a:r>
              <a:rPr lang="en-US" sz="2000" dirty="0">
                <a:ea typeface="ＭＳ Ｐゴシック" charset="0"/>
                <a:cs typeface="ＭＳ Ｐゴシック" charset="0"/>
              </a:rPr>
              <a:t>Therapists who follow guidelines carefully get the best results.</a:t>
            </a:r>
          </a:p>
          <a:p>
            <a:pPr>
              <a:spcBef>
                <a:spcPts val="400"/>
              </a:spcBef>
              <a:spcAft>
                <a:spcPts val="1600"/>
              </a:spcAft>
            </a:pPr>
            <a:r>
              <a:rPr lang="en-US" sz="2000" dirty="0">
                <a:ea typeface="ＭＳ Ｐゴシック" charset="0"/>
                <a:cs typeface="ＭＳ Ｐゴシック" charset="0"/>
              </a:rPr>
              <a:t>Treatments can improve both children and parents’ mental health outcomes.</a:t>
            </a:r>
          </a:p>
          <a:p>
            <a:pPr>
              <a:spcBef>
                <a:spcPts val="400"/>
              </a:spcBef>
              <a:spcAft>
                <a:spcPts val="1600"/>
              </a:spcAft>
            </a:pPr>
            <a:r>
              <a:rPr lang="en-US" sz="2000" dirty="0">
                <a:ea typeface="ＭＳ Ｐゴシック" charset="0"/>
                <a:cs typeface="ＭＳ Ｐゴシック" charset="0"/>
              </a:rPr>
              <a:t>Treatment appears to restore normal biology in stress response systems in some instances.</a:t>
            </a:r>
          </a:p>
        </p:txBody>
      </p:sp>
      <p:sp>
        <p:nvSpPr>
          <p:cNvPr id="2" name="TextBox 1"/>
          <p:cNvSpPr txBox="1"/>
          <p:nvPr/>
        </p:nvSpPr>
        <p:spPr>
          <a:xfrm>
            <a:off x="0" y="6550223"/>
            <a:ext cx="6164636" cy="276999"/>
          </a:xfrm>
          <a:prstGeom prst="rect">
            <a:avLst/>
          </a:prstGeom>
          <a:noFill/>
        </p:spPr>
        <p:txBody>
          <a:bodyPr wrap="none" rtlCol="0">
            <a:spAutoFit/>
          </a:bodyPr>
          <a:lstStyle/>
          <a:p>
            <a:r>
              <a:rPr lang="en-US" sz="1200" baseline="30000" dirty="0">
                <a:latin typeface="Arial"/>
              </a:rPr>
              <a:t>1</a:t>
            </a:r>
            <a:r>
              <a:rPr lang="en-US" sz="1200" dirty="0">
                <a:latin typeface="Arial"/>
              </a:rPr>
              <a:t>Ghosh </a:t>
            </a:r>
            <a:r>
              <a:rPr lang="en-US" sz="1200" dirty="0" err="1">
                <a:latin typeface="Arial"/>
              </a:rPr>
              <a:t>Ippen</a:t>
            </a:r>
            <a:r>
              <a:rPr lang="en-US" sz="1200" dirty="0">
                <a:latin typeface="Arial"/>
              </a:rPr>
              <a:t> C., et al.,(2011) Child Abuse &amp; Neglect, doi:10.1016/j.chiabu.2011.03.009.</a:t>
            </a:r>
            <a:endParaRPr lang="en-US" sz="1200" baseline="30000" dirty="0">
              <a:latin typeface="Arial"/>
            </a:endParaRPr>
          </a:p>
        </p:txBody>
      </p:sp>
      <p:sp>
        <p:nvSpPr>
          <p:cNvPr id="5" name="TextBox 4"/>
          <p:cNvSpPr txBox="1"/>
          <p:nvPr/>
        </p:nvSpPr>
        <p:spPr>
          <a:xfrm>
            <a:off x="7558241" y="6599591"/>
            <a:ext cx="1630486"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99721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2400" dirty="0">
                <a:solidFill>
                  <a:schemeClr val="bg1"/>
                </a:solidFill>
              </a:rPr>
              <a:t>The National Child Traumatic Stress Network (NCTSN)</a:t>
            </a:r>
            <a:br>
              <a:rPr lang="en-US" sz="2400" dirty="0">
                <a:solidFill>
                  <a:schemeClr val="bg1"/>
                </a:solidFill>
              </a:rPr>
            </a:br>
            <a:r>
              <a:rPr lang="en-US" sz="2400" dirty="0">
                <a:solidFill>
                  <a:schemeClr val="bg1"/>
                </a:solidFill>
              </a:rPr>
              <a:t>Centers and Affiliated Agencies Provide Proven Treatments to Traumatized Youth Nationwide</a:t>
            </a:r>
            <a:r>
              <a:rPr lang="en-US" sz="2400" baseline="30000" dirty="0">
                <a:solidFill>
                  <a:schemeClr val="bg1"/>
                </a:solidFill>
              </a:rPr>
              <a:t>1</a:t>
            </a:r>
            <a:endParaRPr lang="en-US" sz="2400" dirty="0">
              <a:solidFill>
                <a:schemeClr val="bg1"/>
              </a:solidFill>
            </a:endParaRPr>
          </a:p>
        </p:txBody>
      </p:sp>
      <p:sp>
        <p:nvSpPr>
          <p:cNvPr id="7" name="TextBox 6"/>
          <p:cNvSpPr txBox="1"/>
          <p:nvPr/>
        </p:nvSpPr>
        <p:spPr>
          <a:xfrm>
            <a:off x="2663494" y="6154591"/>
            <a:ext cx="4363206" cy="369332"/>
          </a:xfrm>
          <a:prstGeom prst="rect">
            <a:avLst/>
          </a:prstGeom>
          <a:noFill/>
        </p:spPr>
        <p:txBody>
          <a:bodyPr wrap="none" rtlCol="0">
            <a:spAutoFit/>
          </a:bodyPr>
          <a:lstStyle/>
          <a:p>
            <a:r>
              <a:rPr lang="en-US" dirty="0">
                <a:latin typeface="Arial"/>
              </a:rPr>
              <a:t>NCTSN Centers and Affiliates as of 2013</a:t>
            </a:r>
          </a:p>
        </p:txBody>
      </p:sp>
      <p:sp>
        <p:nvSpPr>
          <p:cNvPr id="3" name="TextBox 2"/>
          <p:cNvSpPr txBox="1"/>
          <p:nvPr/>
        </p:nvSpPr>
        <p:spPr>
          <a:xfrm>
            <a:off x="-52560" y="6545093"/>
            <a:ext cx="1351973" cy="523220"/>
          </a:xfrm>
          <a:prstGeom prst="rect">
            <a:avLst/>
          </a:prstGeom>
          <a:noFill/>
        </p:spPr>
        <p:txBody>
          <a:bodyPr wrap="none" rtlCol="0">
            <a:spAutoFit/>
          </a:bodyPr>
          <a:lstStyle/>
          <a:p>
            <a:r>
              <a:rPr lang="en-US" sz="1400" baseline="30000" dirty="0">
                <a:latin typeface="Arial"/>
              </a:rPr>
              <a:t>1</a:t>
            </a:r>
            <a:r>
              <a:rPr lang="en-US" sz="1400" dirty="0">
                <a:solidFill>
                  <a:srgbClr val="0000FF"/>
                </a:solidFill>
                <a:hlinkClick r:id="rId2"/>
              </a:rPr>
              <a:t>www.nctsn.org</a:t>
            </a:r>
            <a:endParaRPr lang="en-US" sz="1400" dirty="0">
              <a:solidFill>
                <a:srgbClr val="0000FF"/>
              </a:solidFill>
            </a:endParaRPr>
          </a:p>
          <a:p>
            <a:endParaRPr lang="en-US" sz="1400" dirty="0">
              <a:latin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011" y="1726835"/>
            <a:ext cx="6218447" cy="4805163"/>
          </a:xfrm>
          <a:prstGeom prst="rect">
            <a:avLst/>
          </a:prstGeom>
        </p:spPr>
      </p:pic>
      <p:sp>
        <p:nvSpPr>
          <p:cNvPr id="6" name="TextBox 5"/>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856195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0223"/>
            <a:ext cx="8243272" cy="523220"/>
          </a:xfrm>
          <a:prstGeom prst="rect">
            <a:avLst/>
          </a:prstGeom>
          <a:noFill/>
        </p:spPr>
        <p:txBody>
          <a:bodyPr wrap="square" rtlCol="0">
            <a:spAutoFit/>
          </a:bodyPr>
          <a:lstStyle/>
          <a:p>
            <a:r>
              <a:rPr lang="en-US" sz="1400" baseline="30000" dirty="0">
                <a:latin typeface="Arial"/>
              </a:rPr>
              <a:t>1</a:t>
            </a:r>
            <a:r>
              <a:rPr lang="en-US" sz="1200" dirty="0">
                <a:latin typeface="Arial"/>
              </a:rPr>
              <a:t>The National Child Traumatic Stress Network CDS September 2010 </a:t>
            </a:r>
            <a:r>
              <a:rPr lang="en-US" sz="1400" dirty="0">
                <a:latin typeface="Arial"/>
              </a:rPr>
              <a:t>– </a:t>
            </a:r>
            <a:r>
              <a:rPr lang="en-US" sz="1400" dirty="0">
                <a:solidFill>
                  <a:srgbClr val="0000FF"/>
                </a:solidFill>
                <a:hlinkClick r:id="rId2"/>
              </a:rPr>
              <a:t>www.nctsn.org</a:t>
            </a:r>
            <a:endParaRPr lang="en-US" sz="1400" dirty="0">
              <a:solidFill>
                <a:srgbClr val="0000FF"/>
              </a:solidFill>
            </a:endParaRPr>
          </a:p>
          <a:p>
            <a:endParaRPr lang="en-US" sz="1400" dirty="0">
              <a:latin typeface="Arial"/>
            </a:endParaRPr>
          </a:p>
        </p:txBody>
      </p:sp>
      <p:sp>
        <p:nvSpPr>
          <p:cNvPr id="7" name="Title 1"/>
          <p:cNvSpPr txBox="1">
            <a:spLocks/>
          </p:cNvSpPr>
          <p:nvPr/>
        </p:nvSpPr>
        <p:spPr>
          <a:xfrm>
            <a:off x="0" y="274320"/>
            <a:ext cx="9144000" cy="13716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rPr>
              <a:t>NCTSN Children &amp; Adolescents </a:t>
            </a:r>
          </a:p>
          <a:p>
            <a:r>
              <a:rPr lang="en-US" sz="3200" dirty="0">
                <a:solidFill>
                  <a:schemeClr val="bg1"/>
                </a:solidFill>
                <a:latin typeface="Arial"/>
              </a:rPr>
              <a:t>At Baseline and Last Follow up</a:t>
            </a:r>
            <a:r>
              <a:rPr lang="en-US" sz="3200" baseline="30000" dirty="0">
                <a:solidFill>
                  <a:schemeClr val="bg1"/>
                </a:solidFill>
                <a:latin typeface="Arial"/>
              </a:rPr>
              <a:t>1</a:t>
            </a:r>
          </a:p>
        </p:txBody>
      </p:sp>
      <p:sp>
        <p:nvSpPr>
          <p:cNvPr id="2" name="TextBox 1"/>
          <p:cNvSpPr txBox="1"/>
          <p:nvPr/>
        </p:nvSpPr>
        <p:spPr>
          <a:xfrm rot="16200000">
            <a:off x="-468060" y="3808182"/>
            <a:ext cx="2124159" cy="400110"/>
          </a:xfrm>
          <a:prstGeom prst="rect">
            <a:avLst/>
          </a:prstGeom>
          <a:noFill/>
        </p:spPr>
        <p:txBody>
          <a:bodyPr wrap="square" rtlCol="0">
            <a:spAutoFit/>
          </a:bodyPr>
          <a:lstStyle/>
          <a:p>
            <a:r>
              <a:rPr lang="en-US" sz="2000" b="1" dirty="0">
                <a:latin typeface="Arial"/>
              </a:rPr>
              <a:t>Percentage</a:t>
            </a:r>
            <a:r>
              <a:rPr lang="en-US" sz="2000" dirty="0">
                <a:latin typeface="Arial"/>
              </a:rPr>
              <a:t> %</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1096722604"/>
              </p:ext>
            </p:extLst>
          </p:nvPr>
        </p:nvGraphicFramePr>
        <p:xfrm>
          <a:off x="1008180" y="1859351"/>
          <a:ext cx="7100956" cy="46281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58241" y="6599591"/>
            <a:ext cx="1655334"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32048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3200" dirty="0">
                <a:solidFill>
                  <a:srgbClr val="FFFFFF"/>
                </a:solidFill>
              </a:rPr>
              <a:t>Prevention &amp; Treatment</a:t>
            </a:r>
            <a:r>
              <a:rPr lang="en-US" sz="3200" dirty="0"/>
              <a:t> </a:t>
            </a:r>
            <a:r>
              <a:rPr lang="en-US" sz="3200" dirty="0">
                <a:solidFill>
                  <a:srgbClr val="FFFFFF"/>
                </a:solidFill>
              </a:rPr>
              <a:t>Costs</a:t>
            </a:r>
          </a:p>
        </p:txBody>
      </p:sp>
      <p:sp>
        <p:nvSpPr>
          <p:cNvPr id="3" name="Content Placeholder 2"/>
          <p:cNvSpPr>
            <a:spLocks noGrp="1"/>
          </p:cNvSpPr>
          <p:nvPr>
            <p:ph idx="1"/>
          </p:nvPr>
        </p:nvSpPr>
        <p:spPr>
          <a:xfrm>
            <a:off x="457200" y="2091820"/>
            <a:ext cx="8433352" cy="2923196"/>
          </a:xfrm>
        </p:spPr>
        <p:txBody>
          <a:bodyPr>
            <a:normAutofit/>
          </a:bodyPr>
          <a:lstStyle/>
          <a:p>
            <a:pPr>
              <a:spcBef>
                <a:spcPts val="400"/>
              </a:spcBef>
              <a:spcAft>
                <a:spcPts val="1600"/>
              </a:spcAft>
            </a:pPr>
            <a:r>
              <a:rPr lang="en-US" sz="2400" dirty="0"/>
              <a:t>Are prevention &amp; treatment programs cost-effective?</a:t>
            </a:r>
          </a:p>
          <a:p>
            <a:pPr>
              <a:spcBef>
                <a:spcPts val="400"/>
              </a:spcBef>
              <a:spcAft>
                <a:spcPts val="1600"/>
              </a:spcAft>
            </a:pPr>
            <a:r>
              <a:rPr lang="en-US" sz="2400" dirty="0"/>
              <a:t>High quality home visiting child abuse prevention programs have been found to return ~ $3.00/dollar of cost</a:t>
            </a:r>
            <a:r>
              <a:rPr lang="en-US" sz="2400" baseline="30000" dirty="0"/>
              <a:t>1</a:t>
            </a:r>
            <a:r>
              <a:rPr lang="en-US" sz="2400" dirty="0"/>
              <a:t>.</a:t>
            </a:r>
          </a:p>
          <a:p>
            <a:pPr>
              <a:spcBef>
                <a:spcPts val="400"/>
              </a:spcBef>
              <a:spcAft>
                <a:spcPts val="1600"/>
              </a:spcAft>
            </a:pPr>
            <a:r>
              <a:rPr lang="en-US" sz="2400" dirty="0"/>
              <a:t>Evidence-based child trauma treatments such as Parent-Child Interaction Therapy (PCIT) return $3.64/dollar cost</a:t>
            </a:r>
            <a:r>
              <a:rPr lang="en-US" sz="2400" baseline="30000" dirty="0"/>
              <a:t>1</a:t>
            </a:r>
            <a:r>
              <a:rPr lang="en-US" sz="2400" dirty="0"/>
              <a:t>.</a:t>
            </a:r>
          </a:p>
        </p:txBody>
      </p:sp>
      <p:sp>
        <p:nvSpPr>
          <p:cNvPr id="4" name="TextBox 3"/>
          <p:cNvSpPr txBox="1"/>
          <p:nvPr/>
        </p:nvSpPr>
        <p:spPr>
          <a:xfrm>
            <a:off x="101600" y="6288613"/>
            <a:ext cx="5604419" cy="461665"/>
          </a:xfrm>
          <a:prstGeom prst="rect">
            <a:avLst/>
          </a:prstGeom>
          <a:noFill/>
        </p:spPr>
        <p:txBody>
          <a:bodyPr wrap="none" rtlCol="0">
            <a:spAutoFit/>
          </a:bodyPr>
          <a:lstStyle/>
          <a:p>
            <a:r>
              <a:rPr lang="en-US" sz="1400" baseline="30000" dirty="0">
                <a:latin typeface="Arial"/>
              </a:rPr>
              <a:t>1</a:t>
            </a:r>
            <a:r>
              <a:rPr lang="en-US" sz="1200" dirty="0">
                <a:latin typeface="Arial"/>
              </a:rPr>
              <a:t>Benefits and Costs of Early Intervention and Prevention Programs, Sept, 2004.</a:t>
            </a:r>
          </a:p>
          <a:p>
            <a:r>
              <a:rPr lang="en-US" sz="1200" dirty="0">
                <a:latin typeface="Arial"/>
              </a:rPr>
              <a:t>   http://www.wsipp.wa.gov/rptfiles/04-07-3901a.pdf.</a:t>
            </a:r>
            <a:endParaRPr lang="en-US" sz="1200" baseline="30000" dirty="0">
              <a:latin typeface="Arial"/>
            </a:endParaRPr>
          </a:p>
        </p:txBody>
      </p:sp>
      <p:sp>
        <p:nvSpPr>
          <p:cNvPr id="5" name="TextBox 4"/>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654881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320"/>
            <a:ext cx="9144000" cy="1371600"/>
          </a:xfrm>
          <a:solidFill>
            <a:srgbClr val="0000FF"/>
          </a:solidFill>
        </p:spPr>
        <p:txBody>
          <a:bodyPr>
            <a:noAutofit/>
          </a:bodyPr>
          <a:lstStyle/>
          <a:p>
            <a:pPr algn="ctr"/>
            <a:r>
              <a:rPr lang="en-US" sz="3200" dirty="0">
                <a:solidFill>
                  <a:srgbClr val="FFFFFF"/>
                </a:solidFill>
                <a:ea typeface="ＭＳ Ｐゴシック" charset="0"/>
                <a:cs typeface="ＭＳ Ｐゴシック" charset="0"/>
              </a:rPr>
              <a:t>Preventing ACES is Protective </a:t>
            </a:r>
            <a:br>
              <a:rPr lang="en-US" sz="3200" dirty="0">
                <a:solidFill>
                  <a:srgbClr val="FFFFFF"/>
                </a:solidFill>
                <a:ea typeface="ＭＳ Ｐゴシック" charset="0"/>
                <a:cs typeface="ＭＳ Ｐゴシック" charset="0"/>
              </a:rPr>
            </a:br>
            <a:r>
              <a:rPr lang="en-US" sz="3200" dirty="0">
                <a:solidFill>
                  <a:srgbClr val="FFFFFF"/>
                </a:solidFill>
                <a:ea typeface="ＭＳ Ｐゴシック" charset="0"/>
                <a:cs typeface="ＭＳ Ｐゴシック" charset="0"/>
              </a:rPr>
              <a:t>Within &amp; Across Generations</a:t>
            </a:r>
          </a:p>
        </p:txBody>
      </p:sp>
      <p:sp>
        <p:nvSpPr>
          <p:cNvPr id="12291" name="Content Placeholder 2"/>
          <p:cNvSpPr>
            <a:spLocks noGrp="1"/>
          </p:cNvSpPr>
          <p:nvPr>
            <p:ph idx="1"/>
          </p:nvPr>
        </p:nvSpPr>
        <p:spPr>
          <a:xfrm>
            <a:off x="457200" y="2222500"/>
            <a:ext cx="8229600" cy="2779422"/>
          </a:xfrm>
        </p:spPr>
        <p:txBody>
          <a:bodyPr>
            <a:noAutofit/>
          </a:bodyPr>
          <a:lstStyle/>
          <a:p>
            <a:pPr>
              <a:spcBef>
                <a:spcPts val="400"/>
              </a:spcBef>
              <a:spcAft>
                <a:spcPts val="1600"/>
              </a:spcAft>
            </a:pPr>
            <a:r>
              <a:rPr lang="en-US" sz="2400" dirty="0">
                <a:latin typeface="Arial" charset="0"/>
                <a:ea typeface="ＭＳ Ｐゴシック" charset="0"/>
                <a:cs typeface="ＭＳ Ｐゴシック" charset="0"/>
              </a:rPr>
              <a:t>Having Zero (0) ACES significantly protects against child &amp; adult mental illness</a:t>
            </a:r>
            <a:r>
              <a:rPr lang="en-US" sz="2400" baseline="30000" dirty="0">
                <a:latin typeface="Arial" charset="0"/>
                <a:ea typeface="ＭＳ Ｐゴシック" charset="0"/>
                <a:cs typeface="ＭＳ Ｐゴシック" charset="0"/>
              </a:rPr>
              <a:t>1,2</a:t>
            </a:r>
            <a:r>
              <a:rPr lang="en-US" sz="2400" dirty="0">
                <a:latin typeface="Arial" charset="0"/>
                <a:ea typeface="ＭＳ Ｐゴシック" charset="0"/>
                <a:cs typeface="ＭＳ Ｐゴシック" charset="0"/>
              </a:rPr>
              <a:t>.</a:t>
            </a:r>
          </a:p>
          <a:p>
            <a:pPr>
              <a:spcBef>
                <a:spcPts val="400"/>
              </a:spcBef>
              <a:spcAft>
                <a:spcPts val="1600"/>
              </a:spcAft>
            </a:pPr>
            <a:r>
              <a:rPr lang="en-US" sz="2400" dirty="0">
                <a:latin typeface="Arial" charset="0"/>
                <a:ea typeface="ＭＳ Ｐゴシック" charset="0"/>
                <a:cs typeface="ＭＳ Ｐゴシック" charset="0"/>
              </a:rPr>
              <a:t>Developmental models postulate that resilience decreases as ACES increase.</a:t>
            </a:r>
          </a:p>
          <a:p>
            <a:pPr>
              <a:spcBef>
                <a:spcPts val="400"/>
              </a:spcBef>
              <a:spcAft>
                <a:spcPts val="1600"/>
              </a:spcAft>
            </a:pPr>
            <a:r>
              <a:rPr lang="en-US" sz="2400" dirty="0">
                <a:latin typeface="Arial" charset="0"/>
                <a:ea typeface="ＭＳ Ｐゴシック" charset="0"/>
                <a:cs typeface="ＭＳ Ｐゴシック" charset="0"/>
              </a:rPr>
              <a:t>Positive childhood experiences</a:t>
            </a:r>
            <a:r>
              <a:rPr lang="en-US" sz="2400" baseline="30000" dirty="0">
                <a:latin typeface="Arial" charset="0"/>
                <a:ea typeface="ＭＳ Ｐゴシック" charset="0"/>
                <a:cs typeface="ＭＳ Ｐゴシック" charset="0"/>
              </a:rPr>
              <a:t>3</a:t>
            </a:r>
            <a:r>
              <a:rPr lang="en-US" sz="2400" dirty="0">
                <a:latin typeface="Arial" charset="0"/>
                <a:ea typeface="ＭＳ Ｐゴシック" charset="0"/>
                <a:cs typeface="ＭＳ Ｐゴシック" charset="0"/>
              </a:rPr>
              <a:t> (</a:t>
            </a:r>
            <a:r>
              <a:rPr lang="ja-JP" altLang="en-US" sz="2400" dirty="0">
                <a:latin typeface="Arial" charset="0"/>
                <a:ea typeface="ＭＳ Ｐゴシック" charset="0"/>
                <a:cs typeface="ＭＳ Ｐゴシック" charset="0"/>
              </a:rPr>
              <a:t>“</a:t>
            </a:r>
            <a:r>
              <a:rPr lang="en-US" sz="2400" i="1" dirty="0">
                <a:latin typeface="Arial" charset="0"/>
                <a:ea typeface="ＭＳ Ｐゴシック" charset="0"/>
                <a:cs typeface="ＭＳ Ｐゴシック" charset="0"/>
              </a:rPr>
              <a:t>Angels in the Nursery</a:t>
            </a:r>
            <a:r>
              <a:rPr lang="ja-JP" altLang="en-US" sz="2400" dirty="0">
                <a:latin typeface="Arial" charset="0"/>
                <a:ea typeface="ＭＳ Ｐゴシック" charset="0"/>
                <a:cs typeface="ＭＳ Ｐゴシック" charset="0"/>
              </a:rPr>
              <a:t>”</a:t>
            </a:r>
            <a:r>
              <a:rPr lang="en-US" altLang="ja-JP" sz="2400" baseline="30000" dirty="0">
                <a:latin typeface="Arial" charset="0"/>
                <a:ea typeface="ＭＳ Ｐゴシック" charset="0"/>
                <a:cs typeface="ＭＳ Ｐゴシック" charset="0"/>
              </a:rPr>
              <a:t>4</a:t>
            </a:r>
            <a:r>
              <a:rPr lang="en-US" sz="2400" dirty="0">
                <a:latin typeface="Arial" charset="0"/>
                <a:ea typeface="ＭＳ Ｐゴシック" charset="0"/>
                <a:cs typeface="ＭＳ Ｐゴシック" charset="0"/>
              </a:rPr>
              <a:t>) can offset negative childhood experiences.</a:t>
            </a:r>
          </a:p>
        </p:txBody>
      </p:sp>
      <p:sp>
        <p:nvSpPr>
          <p:cNvPr id="4" name="Text Box 74"/>
          <p:cNvSpPr txBox="1">
            <a:spLocks noChangeArrowheads="1"/>
          </p:cNvSpPr>
          <p:nvPr/>
        </p:nvSpPr>
        <p:spPr bwMode="auto">
          <a:xfrm>
            <a:off x="150961" y="5891705"/>
            <a:ext cx="69742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200" baseline="30000" dirty="0">
                <a:solidFill>
                  <a:srgbClr val="000000"/>
                </a:solidFill>
                <a:latin typeface="Arial"/>
              </a:rPr>
              <a:t>1</a:t>
            </a:r>
            <a:r>
              <a:rPr lang="en-US" sz="1200" dirty="0"/>
              <a:t>Putnam, Harris, Putnam, J Traumatic Stress, 26:435-442, 2013.</a:t>
            </a:r>
          </a:p>
          <a:p>
            <a:r>
              <a:rPr lang="en-US" sz="1200" baseline="30000" dirty="0"/>
              <a:t>2</a:t>
            </a:r>
            <a:r>
              <a:rPr lang="en-US" sz="1200" dirty="0"/>
              <a:t>Bethell, CD, et al, (2014). Health Affairs, 33:2106-2115.</a:t>
            </a:r>
          </a:p>
          <a:p>
            <a:r>
              <a:rPr lang="en-US" sz="1200" baseline="30000" dirty="0"/>
              <a:t>3</a:t>
            </a:r>
            <a:r>
              <a:rPr lang="en-US" sz="1200" dirty="0"/>
              <a:t>Chung et al, Ambulatory Pediatrics 2008; 8:109-116.</a:t>
            </a:r>
          </a:p>
          <a:p>
            <a:r>
              <a:rPr lang="en-US" sz="1200" baseline="30000" dirty="0"/>
              <a:t>4</a:t>
            </a:r>
            <a:r>
              <a:rPr lang="en-US" sz="1200" dirty="0"/>
              <a:t>Lieberman, et al, Infant Mental Health Journal 2005, 26(6) 504-520.</a:t>
            </a:r>
            <a:endParaRPr lang="en-US" sz="1200" baseline="30000" dirty="0"/>
          </a:p>
        </p:txBody>
      </p:sp>
      <p:sp>
        <p:nvSpPr>
          <p:cNvPr id="5" name="TextBox 4"/>
          <p:cNvSpPr txBox="1"/>
          <p:nvPr/>
        </p:nvSpPr>
        <p:spPr>
          <a:xfrm>
            <a:off x="7558241" y="6599591"/>
            <a:ext cx="1521156"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68988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1371600"/>
          </a:xfrm>
          <a:solidFill>
            <a:srgbClr val="0000FF"/>
          </a:solidFill>
          <a:ln>
            <a:solidFill>
              <a:schemeClr val="bg1"/>
            </a:solidFill>
          </a:ln>
        </p:spPr>
        <p:txBody>
          <a:bodyPr>
            <a:noAutofit/>
          </a:bodyPr>
          <a:lstStyle/>
          <a:p>
            <a:r>
              <a:rPr lang="en-US" sz="3200" dirty="0">
                <a:solidFill>
                  <a:schemeClr val="bg1"/>
                </a:solidFill>
              </a:rPr>
              <a:t>Measuring Risk</a:t>
            </a:r>
          </a:p>
        </p:txBody>
      </p:sp>
      <p:sp>
        <p:nvSpPr>
          <p:cNvPr id="3" name="Content Placeholder 2"/>
          <p:cNvSpPr>
            <a:spLocks noGrp="1"/>
          </p:cNvSpPr>
          <p:nvPr>
            <p:ph idx="1"/>
          </p:nvPr>
        </p:nvSpPr>
        <p:spPr>
          <a:xfrm>
            <a:off x="457200" y="2085512"/>
            <a:ext cx="8229600" cy="4213551"/>
          </a:xfrm>
        </p:spPr>
        <p:txBody>
          <a:bodyPr>
            <a:noAutofit/>
          </a:bodyPr>
          <a:lstStyle/>
          <a:p>
            <a:pPr>
              <a:spcBef>
                <a:spcPts val="400"/>
              </a:spcBef>
              <a:spcAft>
                <a:spcPts val="1600"/>
              </a:spcAft>
            </a:pPr>
            <a:r>
              <a:rPr lang="en-US" sz="2400" dirty="0"/>
              <a:t>An Odds Ratio (OR) is a statistic quantifying the strength of association between two factors in a population, e.g., fatty diet and heart disease, smoking and lung cancer.</a:t>
            </a:r>
          </a:p>
          <a:p>
            <a:pPr>
              <a:spcBef>
                <a:spcPts val="400"/>
              </a:spcBef>
              <a:spcAft>
                <a:spcPts val="1600"/>
              </a:spcAft>
            </a:pPr>
            <a:r>
              <a:rPr lang="en-US" sz="2400" dirty="0"/>
              <a:t>If the OR is greater or less than 1, then the two factors are significantly associated.  If the OR equals 1 there is not a significant association.</a:t>
            </a:r>
          </a:p>
          <a:p>
            <a:pPr>
              <a:spcBef>
                <a:spcPts val="400"/>
              </a:spcBef>
              <a:spcAft>
                <a:spcPts val="1600"/>
              </a:spcAft>
            </a:pPr>
            <a:r>
              <a:rPr lang="en-US" sz="2400" dirty="0"/>
              <a:t>ORs are often used to quantify how much a certain factor (e.g., a gene, diet, habit) increases or decreases a person’s risk for </a:t>
            </a:r>
            <a:r>
              <a:rPr lang="en-US" sz="2400"/>
              <a:t>a negative </a:t>
            </a:r>
            <a:r>
              <a:rPr lang="en-US" sz="2400" dirty="0"/>
              <a:t>outcome.</a:t>
            </a:r>
          </a:p>
          <a:p>
            <a:pPr marL="0" indent="0">
              <a:spcBef>
                <a:spcPts val="400"/>
              </a:spcBef>
              <a:spcAft>
                <a:spcPts val="1600"/>
              </a:spcAft>
              <a:buNone/>
            </a:pPr>
            <a:endParaRPr lang="en-US" sz="2400" dirty="0"/>
          </a:p>
          <a:p>
            <a:pPr marL="0" indent="0">
              <a:spcBef>
                <a:spcPts val="400"/>
              </a:spcBef>
              <a:spcAft>
                <a:spcPts val="1600"/>
              </a:spcAft>
              <a:buNone/>
            </a:pPr>
            <a:endParaRPr lang="en-US" sz="2400" dirty="0"/>
          </a:p>
        </p:txBody>
      </p:sp>
      <p:sp>
        <p:nvSpPr>
          <p:cNvPr id="4" name="TextBox 3"/>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34872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_000011758468_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094" y="3011244"/>
            <a:ext cx="5379718" cy="3586479"/>
          </a:xfrm>
          <a:prstGeom prst="rect">
            <a:avLst/>
          </a:prstGeom>
        </p:spPr>
      </p:pic>
      <p:sp>
        <p:nvSpPr>
          <p:cNvPr id="18" name="Cloud Callout 17"/>
          <p:cNvSpPr/>
          <p:nvPr/>
        </p:nvSpPr>
        <p:spPr>
          <a:xfrm>
            <a:off x="27228" y="5045429"/>
            <a:ext cx="2325462" cy="1488719"/>
          </a:xfrm>
          <a:prstGeom prst="cloudCallout">
            <a:avLst>
              <a:gd name="adj1" fmla="val 88311"/>
              <a:gd name="adj2" fmla="val -92833"/>
            </a:avLst>
          </a:prstGeom>
          <a:solidFill>
            <a:srgbClr val="66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Developmental Trauma Disorder?</a:t>
            </a:r>
          </a:p>
        </p:txBody>
      </p:sp>
      <p:sp>
        <p:nvSpPr>
          <p:cNvPr id="21" name="Cloud Callout 20"/>
          <p:cNvSpPr/>
          <p:nvPr/>
        </p:nvSpPr>
        <p:spPr>
          <a:xfrm>
            <a:off x="179628" y="3935220"/>
            <a:ext cx="1527634" cy="1068570"/>
          </a:xfrm>
          <a:prstGeom prst="cloudCallout">
            <a:avLst>
              <a:gd name="adj1" fmla="val 147483"/>
              <a:gd name="adj2" fmla="val -50581"/>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Allostatic Load?</a:t>
            </a:r>
          </a:p>
        </p:txBody>
      </p:sp>
      <p:sp>
        <p:nvSpPr>
          <p:cNvPr id="22" name="Cloud Callout 21"/>
          <p:cNvSpPr/>
          <p:nvPr/>
        </p:nvSpPr>
        <p:spPr>
          <a:xfrm>
            <a:off x="464454" y="2643466"/>
            <a:ext cx="1503061" cy="1211392"/>
          </a:xfrm>
          <a:prstGeom prst="cloudCallout">
            <a:avLst>
              <a:gd name="adj1" fmla="val 134917"/>
              <a:gd name="adj2" fmla="val 18475"/>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Complex Trauma?</a:t>
            </a:r>
          </a:p>
        </p:txBody>
      </p:sp>
      <p:sp>
        <p:nvSpPr>
          <p:cNvPr id="23" name="Cloud Callout 22"/>
          <p:cNvSpPr/>
          <p:nvPr/>
        </p:nvSpPr>
        <p:spPr>
          <a:xfrm>
            <a:off x="1295498" y="1447077"/>
            <a:ext cx="1692210" cy="1196389"/>
          </a:xfrm>
          <a:prstGeom prst="cloudCallout">
            <a:avLst>
              <a:gd name="adj1" fmla="val 75193"/>
              <a:gd name="adj2" fmla="val 81293"/>
            </a:avLst>
          </a:prstGeom>
          <a:solidFill>
            <a:srgbClr val="66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Chronic Stress?</a:t>
            </a:r>
          </a:p>
        </p:txBody>
      </p:sp>
      <p:sp>
        <p:nvSpPr>
          <p:cNvPr id="24" name="Cloud Callout 23"/>
          <p:cNvSpPr/>
          <p:nvPr/>
        </p:nvSpPr>
        <p:spPr>
          <a:xfrm>
            <a:off x="2904427" y="619435"/>
            <a:ext cx="2325462" cy="1488719"/>
          </a:xfrm>
          <a:prstGeom prst="cloudCallout">
            <a:avLst>
              <a:gd name="adj1" fmla="val 9523"/>
              <a:gd name="adj2" fmla="val 100174"/>
            </a:avLst>
          </a:prstGeom>
          <a:solidFill>
            <a:srgbClr val="FF6FC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Post Traumatic Stress Disorder?</a:t>
            </a:r>
          </a:p>
        </p:txBody>
      </p:sp>
      <p:sp>
        <p:nvSpPr>
          <p:cNvPr id="25" name="Cloud Callout 24"/>
          <p:cNvSpPr/>
          <p:nvPr/>
        </p:nvSpPr>
        <p:spPr>
          <a:xfrm>
            <a:off x="5229889" y="1046881"/>
            <a:ext cx="1503061" cy="1211392"/>
          </a:xfrm>
          <a:prstGeom prst="cloudCallout">
            <a:avLst>
              <a:gd name="adj1" fmla="val -51391"/>
              <a:gd name="adj2" fmla="val 107852"/>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Toxic Stress?</a:t>
            </a:r>
          </a:p>
        </p:txBody>
      </p:sp>
      <p:sp>
        <p:nvSpPr>
          <p:cNvPr id="26" name="Cloud Callout 25"/>
          <p:cNvSpPr/>
          <p:nvPr/>
        </p:nvSpPr>
        <p:spPr>
          <a:xfrm>
            <a:off x="6529405" y="1818106"/>
            <a:ext cx="1230045" cy="991355"/>
          </a:xfrm>
          <a:prstGeom prst="cloudCallout">
            <a:avLst>
              <a:gd name="adj1" fmla="val -121725"/>
              <a:gd name="adj2" fmla="val 95435"/>
            </a:avLst>
          </a:prstGeom>
          <a:solidFill>
            <a:srgbClr val="FF66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ACES?</a:t>
            </a:r>
          </a:p>
        </p:txBody>
      </p:sp>
      <p:sp>
        <p:nvSpPr>
          <p:cNvPr id="27" name="Cloud Callout 26"/>
          <p:cNvSpPr/>
          <p:nvPr/>
        </p:nvSpPr>
        <p:spPr>
          <a:xfrm>
            <a:off x="6862178" y="2723827"/>
            <a:ext cx="2136081" cy="1377959"/>
          </a:xfrm>
          <a:prstGeom prst="cloudCallout">
            <a:avLst>
              <a:gd name="adj1" fmla="val -102697"/>
              <a:gd name="adj2" fmla="val 30922"/>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Child Traumatic Stress?</a:t>
            </a:r>
          </a:p>
        </p:txBody>
      </p:sp>
      <p:sp>
        <p:nvSpPr>
          <p:cNvPr id="28" name="Cloud Callout 27"/>
          <p:cNvSpPr/>
          <p:nvPr/>
        </p:nvSpPr>
        <p:spPr>
          <a:xfrm>
            <a:off x="7190647" y="4174661"/>
            <a:ext cx="1807612" cy="1155580"/>
          </a:xfrm>
          <a:prstGeom prst="cloudCallout">
            <a:avLst>
              <a:gd name="adj1" fmla="val -128037"/>
              <a:gd name="adj2" fmla="val -33943"/>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Complex PTSD?</a:t>
            </a:r>
          </a:p>
        </p:txBody>
      </p:sp>
      <p:sp>
        <p:nvSpPr>
          <p:cNvPr id="29" name="Cloud Callout 28"/>
          <p:cNvSpPr/>
          <p:nvPr/>
        </p:nvSpPr>
        <p:spPr>
          <a:xfrm>
            <a:off x="7190647" y="5381174"/>
            <a:ext cx="1745098" cy="1194618"/>
          </a:xfrm>
          <a:prstGeom prst="cloudCallout">
            <a:avLst>
              <a:gd name="adj1" fmla="val -133600"/>
              <a:gd name="adj2" fmla="val -107648"/>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Acute vs. Chronic Trauma?</a:t>
            </a:r>
          </a:p>
        </p:txBody>
      </p:sp>
      <p:sp>
        <p:nvSpPr>
          <p:cNvPr id="13" name="Rectangle 2"/>
          <p:cNvSpPr txBox="1">
            <a:spLocks noChangeArrowheads="1"/>
          </p:cNvSpPr>
          <p:nvPr/>
        </p:nvSpPr>
        <p:spPr>
          <a:xfrm>
            <a:off x="0" y="3634"/>
            <a:ext cx="9144000" cy="553335"/>
          </a:xfrm>
          <a:prstGeom prst="rect">
            <a:avLst/>
          </a:prstGeom>
          <a:solidFill>
            <a:srgbClr val="0000FF"/>
          </a:solidFill>
        </p:spPr>
        <p:txBody>
          <a:bodyP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2600" dirty="0">
                <a:solidFill>
                  <a:schemeClr val="bg1"/>
                </a:solidFill>
              </a:rPr>
              <a:t>Even the Experts are Confused as to Which Term is Best</a:t>
            </a:r>
          </a:p>
        </p:txBody>
      </p:sp>
      <p:sp>
        <p:nvSpPr>
          <p:cNvPr id="14" name="TextBox 13"/>
          <p:cNvSpPr txBox="1"/>
          <p:nvPr/>
        </p:nvSpPr>
        <p:spPr>
          <a:xfrm>
            <a:off x="7638221" y="6620521"/>
            <a:ext cx="1545535" cy="230832"/>
          </a:xfrm>
          <a:prstGeom prst="rect">
            <a:avLst/>
          </a:prstGeom>
          <a:noFill/>
        </p:spPr>
        <p:txBody>
          <a:bodyPr wrap="square" rtlCol="0">
            <a:spAutoFit/>
          </a:bodyPr>
          <a:lstStyle/>
          <a:p>
            <a:pPr algn="ctr"/>
            <a:r>
              <a:rPr lang="en-US" sz="900" dirty="0">
                <a:solidFill>
                  <a:srgbClr val="0000FF"/>
                </a:solidFill>
                <a:latin typeface="Arial"/>
              </a:rPr>
              <a:t>CANarratives.org</a:t>
            </a:r>
          </a:p>
        </p:txBody>
      </p:sp>
    </p:spTree>
    <p:extLst>
      <p:ext uri="{BB962C8B-B14F-4D97-AF65-F5344CB8AC3E}">
        <p14:creationId xmlns:p14="http://schemas.microsoft.com/office/powerpoint/2010/main" val="3570170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95048374"/>
              </p:ext>
            </p:extLst>
          </p:nvPr>
        </p:nvGraphicFramePr>
        <p:xfrm>
          <a:off x="319088" y="1289561"/>
          <a:ext cx="3581081" cy="26886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378757975"/>
              </p:ext>
            </p:extLst>
          </p:nvPr>
        </p:nvGraphicFramePr>
        <p:xfrm>
          <a:off x="4624353" y="1247358"/>
          <a:ext cx="3622744" cy="2658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27941411"/>
              </p:ext>
            </p:extLst>
          </p:nvPr>
        </p:nvGraphicFramePr>
        <p:xfrm>
          <a:off x="288132" y="3978260"/>
          <a:ext cx="3680897" cy="2597174"/>
        </p:xfrm>
        <a:graphic>
          <a:graphicData uri="http://schemas.openxmlformats.org/presentationml/2006/ole">
            <mc:AlternateContent xmlns:mc="http://schemas.openxmlformats.org/markup-compatibility/2006">
              <mc:Choice xmlns:v="urn:schemas-microsoft-com:vml" Requires="v">
                <p:oleObj name="Worksheet" r:id="rId4" imgW="4662295" imgH="2757340" progId="Excel.Sheet.12">
                  <p:embed/>
                </p:oleObj>
              </mc:Choice>
              <mc:Fallback>
                <p:oleObj name="Worksheet" r:id="rId4" imgW="4662295" imgH="2757340" progId="Excel.Sheet.12">
                  <p:embed/>
                  <p:pic>
                    <p:nvPicPr>
                      <p:cNvPr id="0" name=""/>
                      <p:cNvPicPr/>
                      <p:nvPr/>
                    </p:nvPicPr>
                    <p:blipFill>
                      <a:blip r:embed="rId5"/>
                      <a:stretch>
                        <a:fillRect/>
                      </a:stretch>
                    </p:blipFill>
                    <p:spPr>
                      <a:xfrm>
                        <a:off x="288132" y="3978260"/>
                        <a:ext cx="3680897" cy="259717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59662820"/>
              </p:ext>
            </p:extLst>
          </p:nvPr>
        </p:nvGraphicFramePr>
        <p:xfrm>
          <a:off x="4351745" y="3984178"/>
          <a:ext cx="4111941" cy="2613832"/>
        </p:xfrm>
        <a:graphic>
          <a:graphicData uri="http://schemas.openxmlformats.org/presentationml/2006/ole">
            <mc:AlternateContent xmlns:mc="http://schemas.openxmlformats.org/markup-compatibility/2006">
              <mc:Choice xmlns:v="urn:schemas-microsoft-com:vml" Requires="v">
                <p:oleObj name="Worksheet" r:id="rId6" imgW="4653045" imgH="2748061" progId="Excel.Sheet.12">
                  <p:embed/>
                </p:oleObj>
              </mc:Choice>
              <mc:Fallback>
                <p:oleObj name="Worksheet" r:id="rId6" imgW="4653045" imgH="2748061" progId="Excel.Sheet.12">
                  <p:embed/>
                  <p:pic>
                    <p:nvPicPr>
                      <p:cNvPr id="0" name=""/>
                      <p:cNvPicPr/>
                      <p:nvPr/>
                    </p:nvPicPr>
                    <p:blipFill>
                      <a:blip r:embed="rId7"/>
                      <a:stretch>
                        <a:fillRect/>
                      </a:stretch>
                    </p:blipFill>
                    <p:spPr>
                      <a:xfrm>
                        <a:off x="4351745" y="3984178"/>
                        <a:ext cx="4111941" cy="2613832"/>
                      </a:xfrm>
                      <a:prstGeom prst="rect">
                        <a:avLst/>
                      </a:prstGeom>
                    </p:spPr>
                  </p:pic>
                </p:oleObj>
              </mc:Fallback>
            </mc:AlternateContent>
          </a:graphicData>
        </a:graphic>
      </p:graphicFrame>
      <p:sp>
        <p:nvSpPr>
          <p:cNvPr id="14" name="Rectangle 13"/>
          <p:cNvSpPr/>
          <p:nvPr/>
        </p:nvSpPr>
        <p:spPr>
          <a:xfrm>
            <a:off x="4391024" y="1253276"/>
            <a:ext cx="4063823" cy="273090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  </a:t>
            </a:r>
          </a:p>
        </p:txBody>
      </p:sp>
      <p:sp>
        <p:nvSpPr>
          <p:cNvPr id="2" name="TextBox 1"/>
          <p:cNvSpPr txBox="1"/>
          <p:nvPr/>
        </p:nvSpPr>
        <p:spPr>
          <a:xfrm>
            <a:off x="-21608" y="6519446"/>
            <a:ext cx="8035308" cy="338554"/>
          </a:xfrm>
          <a:prstGeom prst="rect">
            <a:avLst/>
          </a:prstGeom>
          <a:noFill/>
        </p:spPr>
        <p:txBody>
          <a:bodyPr wrap="square" rtlCol="0">
            <a:spAutoFit/>
          </a:bodyPr>
          <a:lstStyle/>
          <a:p>
            <a:r>
              <a:rPr lang="en-US" sz="800" baseline="30000" dirty="0">
                <a:latin typeface="Arial"/>
              </a:rPr>
              <a:t>1</a:t>
            </a:r>
            <a:r>
              <a:rPr lang="en-US" sz="800" dirty="0">
                <a:latin typeface="Arial"/>
              </a:rPr>
              <a:t>Putnam et. al. JTS, 26:435-442,2013.  </a:t>
            </a:r>
            <a:r>
              <a:rPr lang="en-US" sz="800" baseline="30000" dirty="0">
                <a:latin typeface="Arial"/>
              </a:rPr>
              <a:t>2</a:t>
            </a:r>
            <a:r>
              <a:rPr lang="en-US" sz="800" dirty="0">
                <a:latin typeface="Arial"/>
              </a:rPr>
              <a:t>Brennan et. al. </a:t>
            </a:r>
            <a:r>
              <a:rPr lang="en-US" sz="800" dirty="0" err="1">
                <a:latin typeface="Arial"/>
              </a:rPr>
              <a:t>Int</a:t>
            </a:r>
            <a:r>
              <a:rPr lang="en-US" sz="800" dirty="0">
                <a:latin typeface="Arial"/>
              </a:rPr>
              <a:t> J Cancer, 109:125-31,2004.    </a:t>
            </a:r>
            <a:r>
              <a:rPr lang="en-US" sz="800" baseline="30000" dirty="0">
                <a:latin typeface="Arial"/>
              </a:rPr>
              <a:t>3</a:t>
            </a:r>
            <a:r>
              <a:rPr lang="en-US" sz="800" dirty="0">
                <a:latin typeface="Arial"/>
              </a:rPr>
              <a:t>Klauer et.al. NEJM, 370:54-59,2014.  </a:t>
            </a:r>
          </a:p>
          <a:p>
            <a:r>
              <a:rPr lang="en-US" sz="800" baseline="30000" dirty="0">
                <a:latin typeface="Arial"/>
              </a:rPr>
              <a:t>4</a:t>
            </a:r>
            <a:r>
              <a:rPr lang="en-US" sz="800" dirty="0">
                <a:latin typeface="Arial"/>
              </a:rPr>
              <a:t>Froehlich et. al. Pediatrics, 124:1054-1063,2009.    </a:t>
            </a:r>
            <a:r>
              <a:rPr lang="en-US" sz="800" baseline="30000" dirty="0">
                <a:latin typeface="Arial"/>
              </a:rPr>
              <a:t>5</a:t>
            </a:r>
            <a:r>
              <a:rPr lang="en-US" sz="800" dirty="0">
                <a:latin typeface="Arial"/>
              </a:rPr>
              <a:t>Lazovich et, al. Cancer </a:t>
            </a:r>
            <a:r>
              <a:rPr lang="en-US" sz="800" dirty="0" err="1">
                <a:latin typeface="Arial"/>
              </a:rPr>
              <a:t>Epidemiol</a:t>
            </a:r>
            <a:r>
              <a:rPr lang="en-US" sz="800" dirty="0">
                <a:latin typeface="Arial"/>
              </a:rPr>
              <a:t> Biomarker Prev., 19:1557-1568,2010.</a:t>
            </a:r>
          </a:p>
        </p:txBody>
      </p:sp>
      <p:sp>
        <p:nvSpPr>
          <p:cNvPr id="4" name="Rectangle 3"/>
          <p:cNvSpPr/>
          <p:nvPr/>
        </p:nvSpPr>
        <p:spPr>
          <a:xfrm>
            <a:off x="0" y="-13748"/>
            <a:ext cx="9144000" cy="1371600"/>
          </a:xfrm>
          <a:prstGeom prst="rect">
            <a:avLst/>
          </a:prstGeom>
          <a:solidFill>
            <a:srgbClr val="0000FF"/>
          </a:solidFill>
        </p:spPr>
        <p:txBody>
          <a:bodyPr wrap="square" anchor="ctr">
            <a:noAutofit/>
          </a:bodyPr>
          <a:lstStyle/>
          <a:p>
            <a:pPr algn="ctr">
              <a:lnSpc>
                <a:spcPct val="107000"/>
              </a:lnSpc>
              <a:spcAft>
                <a:spcPts val="800"/>
              </a:spcAft>
            </a:pPr>
            <a:r>
              <a:rPr lang="en-US" sz="3200" dirty="0">
                <a:effectLst/>
                <a:latin typeface="Arial"/>
                <a:ea typeface="Arial"/>
                <a:cs typeface="Times New Roman" panose="02020603050405020304" pitchFamily="18" charset="0"/>
              </a:rPr>
              <a:t> </a:t>
            </a:r>
            <a:r>
              <a:rPr lang="en-US" sz="3200" dirty="0">
                <a:solidFill>
                  <a:schemeClr val="bg1"/>
                </a:solidFill>
                <a:effectLst/>
                <a:latin typeface="Arial"/>
                <a:ea typeface="Arial"/>
                <a:cs typeface="Times New Roman" panose="02020603050405020304" pitchFamily="18" charset="0"/>
              </a:rPr>
              <a:t>Public Health Thresholds of Risk for</a:t>
            </a:r>
          </a:p>
          <a:p>
            <a:pPr algn="ctr">
              <a:lnSpc>
                <a:spcPct val="107000"/>
              </a:lnSpc>
              <a:spcAft>
                <a:spcPts val="800"/>
              </a:spcAft>
            </a:pPr>
            <a:r>
              <a:rPr lang="en-US" sz="3200" dirty="0">
                <a:solidFill>
                  <a:schemeClr val="bg1"/>
                </a:solidFill>
                <a:effectLst/>
                <a:latin typeface="Arial"/>
                <a:ea typeface="Arial"/>
                <a:cs typeface="Times New Roman" panose="02020603050405020304" pitchFamily="18" charset="0"/>
              </a:rPr>
              <a:t> Legislation, Regulation or Recommendations</a:t>
            </a:r>
          </a:p>
        </p:txBody>
      </p:sp>
      <p:sp>
        <p:nvSpPr>
          <p:cNvPr id="10" name="TextBox 9"/>
          <p:cNvSpPr txBox="1"/>
          <p:nvPr/>
        </p:nvSpPr>
        <p:spPr>
          <a:xfrm>
            <a:off x="7762461" y="6599591"/>
            <a:ext cx="138154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045834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43361436"/>
              </p:ext>
            </p:extLst>
          </p:nvPr>
        </p:nvGraphicFramePr>
        <p:xfrm>
          <a:off x="0" y="114300"/>
          <a:ext cx="9080500" cy="6616700"/>
        </p:xfrm>
        <a:graphic>
          <a:graphicData uri="http://schemas.openxmlformats.org/presentationml/2006/ole">
            <mc:AlternateContent xmlns:mc="http://schemas.openxmlformats.org/markup-compatibility/2006">
              <mc:Choice xmlns:v="urn:schemas-microsoft-com:vml" Requires="v">
                <p:oleObj name="Slide" r:id="rId2" imgW="14126046" imgH="10593455" progId="PowerPoint.Slide.12">
                  <p:embed/>
                </p:oleObj>
              </mc:Choice>
              <mc:Fallback>
                <p:oleObj name="Slide" r:id="rId2" imgW="14126046" imgH="10593455" progId="PowerPoint.Slide.12">
                  <p:embed/>
                  <p:pic>
                    <p:nvPicPr>
                      <p:cNvPr id="0" name=""/>
                      <p:cNvPicPr/>
                      <p:nvPr/>
                    </p:nvPicPr>
                    <p:blipFill>
                      <a:blip r:embed="rId3"/>
                      <a:stretch>
                        <a:fillRect/>
                      </a:stretch>
                    </p:blipFill>
                    <p:spPr>
                      <a:xfrm>
                        <a:off x="0" y="114300"/>
                        <a:ext cx="9080500" cy="6616700"/>
                      </a:xfrm>
                      <a:prstGeom prst="rect">
                        <a:avLst/>
                      </a:prstGeom>
                    </p:spPr>
                  </p:pic>
                </p:oleObj>
              </mc:Fallback>
            </mc:AlternateContent>
          </a:graphicData>
        </a:graphic>
      </p:graphicFrame>
      <p:sp>
        <p:nvSpPr>
          <p:cNvPr id="3" name="TextBox 2"/>
          <p:cNvSpPr txBox="1"/>
          <p:nvPr/>
        </p:nvSpPr>
        <p:spPr>
          <a:xfrm>
            <a:off x="7558241" y="6599591"/>
            <a:ext cx="15222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191997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57859242"/>
              </p:ext>
            </p:extLst>
          </p:nvPr>
        </p:nvGraphicFramePr>
        <p:xfrm>
          <a:off x="-64610" y="80949"/>
          <a:ext cx="9143999" cy="6564767"/>
        </p:xfrm>
        <a:graphic>
          <a:graphicData uri="http://schemas.openxmlformats.org/presentationml/2006/ole">
            <mc:AlternateContent xmlns:mc="http://schemas.openxmlformats.org/markup-compatibility/2006">
              <mc:Choice xmlns:v="urn:schemas-microsoft-com:vml" Requires="v">
                <p:oleObj name="Slide" r:id="rId2" imgW="6009077" imgH="4504828" progId="PowerPoint.Slide.12">
                  <p:embed/>
                </p:oleObj>
              </mc:Choice>
              <mc:Fallback>
                <p:oleObj name="Slide" r:id="rId2" imgW="6009077" imgH="4504828" progId="PowerPoint.Slide.12">
                  <p:embed/>
                  <p:pic>
                    <p:nvPicPr>
                      <p:cNvPr id="0" name=""/>
                      <p:cNvPicPr/>
                      <p:nvPr/>
                    </p:nvPicPr>
                    <p:blipFill>
                      <a:blip r:embed="rId3"/>
                      <a:stretch>
                        <a:fillRect/>
                      </a:stretch>
                    </p:blipFill>
                    <p:spPr>
                      <a:xfrm>
                        <a:off x="-64610" y="80949"/>
                        <a:ext cx="9143999" cy="6564767"/>
                      </a:xfrm>
                      <a:prstGeom prst="rect">
                        <a:avLst/>
                      </a:prstGeom>
                    </p:spPr>
                  </p:pic>
                </p:oleObj>
              </mc:Fallback>
            </mc:AlternateContent>
          </a:graphicData>
        </a:graphic>
      </p:graphicFrame>
      <p:sp>
        <p:nvSpPr>
          <p:cNvPr id="3" name="TextBox 2"/>
          <p:cNvSpPr txBox="1"/>
          <p:nvPr/>
        </p:nvSpPr>
        <p:spPr>
          <a:xfrm>
            <a:off x="7181023" y="5173535"/>
            <a:ext cx="1812480" cy="461665"/>
          </a:xfrm>
          <a:prstGeom prst="rect">
            <a:avLst/>
          </a:prstGeom>
          <a:noFill/>
        </p:spPr>
        <p:txBody>
          <a:bodyPr wrap="square" rtlCol="0">
            <a:spAutoFit/>
          </a:bodyPr>
          <a:lstStyle/>
          <a:p>
            <a:pPr algn="ctr"/>
            <a:r>
              <a:rPr lang="en-US" sz="1200" dirty="0"/>
              <a:t>e.g., OR for second hand smoke and lung cancer</a:t>
            </a:r>
          </a:p>
        </p:txBody>
      </p:sp>
      <p:sp>
        <p:nvSpPr>
          <p:cNvPr id="5" name="TextBox 4"/>
          <p:cNvSpPr txBox="1"/>
          <p:nvPr/>
        </p:nvSpPr>
        <p:spPr>
          <a:xfrm>
            <a:off x="7558240" y="6599591"/>
            <a:ext cx="1585759"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034148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320"/>
            <a:ext cx="9144000" cy="1371600"/>
          </a:xfrm>
          <a:solidFill>
            <a:srgbClr val="0000FF"/>
          </a:solidFill>
          <a:ln>
            <a:solidFill>
              <a:srgbClr val="0000FF"/>
            </a:solidFill>
          </a:ln>
        </p:spPr>
        <p:txBody>
          <a:bodyPr>
            <a:noAutofit/>
          </a:bodyPr>
          <a:lstStyle/>
          <a:p>
            <a:pPr eaLnBrk="1" hangingPunct="1">
              <a:defRPr/>
            </a:pPr>
            <a:r>
              <a:rPr lang="en-US" sz="2800" dirty="0">
                <a:ln w="18415" cmpd="sng">
                  <a:solidFill>
                    <a:srgbClr val="FFFFFF"/>
                  </a:solidFill>
                  <a:prstDash val="solid"/>
                </a:ln>
                <a:solidFill>
                  <a:srgbClr val="FFFFFF"/>
                </a:solidFill>
              </a:rPr>
              <a:t>Prevention, Screening, &amp; Treatment Can Be Embedded In Existing Systems That Serve Children </a:t>
            </a:r>
          </a:p>
        </p:txBody>
      </p:sp>
      <p:sp>
        <p:nvSpPr>
          <p:cNvPr id="20483" name="Rectangle 3"/>
          <p:cNvSpPr>
            <a:spLocks noGrp="1" noChangeArrowheads="1"/>
          </p:cNvSpPr>
          <p:nvPr>
            <p:ph type="body" sz="half" idx="1"/>
          </p:nvPr>
        </p:nvSpPr>
        <p:spPr>
          <a:xfrm>
            <a:off x="533400" y="2118783"/>
            <a:ext cx="4038600" cy="3810000"/>
          </a:xfrm>
        </p:spPr>
        <p:txBody>
          <a:bodyPr>
            <a:normAutofit/>
          </a:bodyPr>
          <a:lstStyle/>
          <a:p>
            <a:pPr eaLnBrk="1" hangingPunct="1">
              <a:lnSpc>
                <a:spcPct val="90000"/>
              </a:lnSpc>
              <a:defRPr/>
            </a:pPr>
            <a:r>
              <a:rPr lang="en-US" sz="2400" dirty="0"/>
              <a:t>Child care</a:t>
            </a:r>
          </a:p>
          <a:p>
            <a:pPr eaLnBrk="1" hangingPunct="1">
              <a:lnSpc>
                <a:spcPct val="90000"/>
              </a:lnSpc>
              <a:defRPr/>
            </a:pPr>
            <a:r>
              <a:rPr lang="en-US" sz="2400" dirty="0"/>
              <a:t>Education</a:t>
            </a:r>
          </a:p>
          <a:p>
            <a:pPr eaLnBrk="1" hangingPunct="1">
              <a:lnSpc>
                <a:spcPct val="90000"/>
              </a:lnSpc>
              <a:defRPr/>
            </a:pPr>
            <a:r>
              <a:rPr lang="en-US" sz="2400" dirty="0"/>
              <a:t>Medical </a:t>
            </a:r>
          </a:p>
          <a:p>
            <a:pPr eaLnBrk="1" hangingPunct="1">
              <a:lnSpc>
                <a:spcPct val="90000"/>
              </a:lnSpc>
              <a:defRPr/>
            </a:pPr>
            <a:r>
              <a:rPr lang="en-US" sz="2400" dirty="0"/>
              <a:t>Well-child</a:t>
            </a:r>
          </a:p>
          <a:p>
            <a:pPr eaLnBrk="1" hangingPunct="1">
              <a:lnSpc>
                <a:spcPct val="90000"/>
              </a:lnSpc>
              <a:defRPr/>
            </a:pPr>
            <a:r>
              <a:rPr lang="en-US" sz="2400" dirty="0"/>
              <a:t>Home visitation</a:t>
            </a:r>
          </a:p>
          <a:p>
            <a:pPr eaLnBrk="1" hangingPunct="1">
              <a:lnSpc>
                <a:spcPct val="90000"/>
              </a:lnSpc>
              <a:defRPr/>
            </a:pPr>
            <a:r>
              <a:rPr lang="en-US" sz="2400" dirty="0"/>
              <a:t>Military families</a:t>
            </a:r>
          </a:p>
          <a:p>
            <a:pPr eaLnBrk="1" hangingPunct="1">
              <a:lnSpc>
                <a:spcPct val="90000"/>
              </a:lnSpc>
              <a:defRPr/>
            </a:pPr>
            <a:r>
              <a:rPr lang="en-US" sz="2400" dirty="0"/>
              <a:t>Foster Care</a:t>
            </a:r>
          </a:p>
          <a:p>
            <a:pPr marL="0" indent="0" eaLnBrk="1" hangingPunct="1">
              <a:lnSpc>
                <a:spcPct val="90000"/>
              </a:lnSpc>
              <a:buNone/>
              <a:defRPr/>
            </a:pPr>
            <a:endParaRPr lang="en-US" sz="2400" dirty="0"/>
          </a:p>
        </p:txBody>
      </p:sp>
      <p:sp>
        <p:nvSpPr>
          <p:cNvPr id="20484" name="Rectangle 4"/>
          <p:cNvSpPr>
            <a:spLocks noGrp="1" noChangeArrowheads="1"/>
          </p:cNvSpPr>
          <p:nvPr>
            <p:ph type="body" sz="half" idx="2"/>
          </p:nvPr>
        </p:nvSpPr>
        <p:spPr>
          <a:xfrm>
            <a:off x="4648200" y="2087033"/>
            <a:ext cx="4038600" cy="3962400"/>
          </a:xfrm>
        </p:spPr>
        <p:txBody>
          <a:bodyPr>
            <a:normAutofit/>
          </a:bodyPr>
          <a:lstStyle/>
          <a:p>
            <a:pPr eaLnBrk="1" hangingPunct="1">
              <a:defRPr/>
            </a:pPr>
            <a:r>
              <a:rPr lang="en-US" sz="2400" dirty="0">
                <a:cs typeface="+mn-cs"/>
              </a:rPr>
              <a:t>Child welfare</a:t>
            </a:r>
          </a:p>
          <a:p>
            <a:pPr eaLnBrk="1" hangingPunct="1">
              <a:defRPr/>
            </a:pPr>
            <a:r>
              <a:rPr lang="en-US" sz="2400" dirty="0">
                <a:cs typeface="+mn-cs"/>
              </a:rPr>
              <a:t>Mental health</a:t>
            </a:r>
          </a:p>
          <a:p>
            <a:pPr eaLnBrk="1" hangingPunct="1">
              <a:defRPr/>
            </a:pPr>
            <a:r>
              <a:rPr lang="en-US" sz="2400" dirty="0">
                <a:cs typeface="+mn-cs"/>
              </a:rPr>
              <a:t>Drug and alcohol </a:t>
            </a:r>
          </a:p>
          <a:p>
            <a:pPr eaLnBrk="1" hangingPunct="1">
              <a:defRPr/>
            </a:pPr>
            <a:r>
              <a:rPr lang="en-US" sz="2400" dirty="0">
                <a:cs typeface="+mn-cs"/>
              </a:rPr>
              <a:t>Juvenile justice</a:t>
            </a:r>
          </a:p>
          <a:p>
            <a:pPr eaLnBrk="1" hangingPunct="1">
              <a:defRPr/>
            </a:pPr>
            <a:r>
              <a:rPr lang="en-US" sz="2400" dirty="0">
                <a:cs typeface="+mn-cs"/>
              </a:rPr>
              <a:t>Immigration</a:t>
            </a:r>
          </a:p>
          <a:p>
            <a:pPr eaLnBrk="1" hangingPunct="1">
              <a:defRPr/>
            </a:pPr>
            <a:r>
              <a:rPr lang="en-US" sz="2400" dirty="0">
                <a:cs typeface="+mn-cs"/>
              </a:rPr>
              <a:t>Faith based</a:t>
            </a:r>
          </a:p>
          <a:p>
            <a:pPr eaLnBrk="1" hangingPunct="1">
              <a:defRPr/>
            </a:pPr>
            <a:endParaRPr lang="en-US" sz="2400" dirty="0">
              <a:cs typeface="+mn-cs"/>
            </a:endParaRPr>
          </a:p>
        </p:txBody>
      </p:sp>
      <p:sp>
        <p:nvSpPr>
          <p:cNvPr id="5" name="TextBox 4"/>
          <p:cNvSpPr txBox="1"/>
          <p:nvPr/>
        </p:nvSpPr>
        <p:spPr>
          <a:xfrm>
            <a:off x="7558240" y="6599591"/>
            <a:ext cx="1486369"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18821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1371600"/>
          </a:xfrm>
          <a:solidFill>
            <a:srgbClr val="0000FF"/>
          </a:solidFill>
        </p:spPr>
        <p:txBody>
          <a:bodyPr>
            <a:noAutofit/>
          </a:bodyPr>
          <a:lstStyle/>
          <a:p>
            <a:r>
              <a:rPr lang="en-US" sz="3200" dirty="0">
                <a:solidFill>
                  <a:srgbClr val="FFFFFF"/>
                </a:solidFill>
              </a:rPr>
              <a:t>Summary</a:t>
            </a:r>
          </a:p>
        </p:txBody>
      </p:sp>
      <p:sp>
        <p:nvSpPr>
          <p:cNvPr id="3" name="Content Placeholder 2"/>
          <p:cNvSpPr>
            <a:spLocks noGrp="1"/>
          </p:cNvSpPr>
          <p:nvPr>
            <p:ph idx="1"/>
          </p:nvPr>
        </p:nvSpPr>
        <p:spPr>
          <a:xfrm>
            <a:off x="457200" y="1892974"/>
            <a:ext cx="8229600" cy="4575478"/>
          </a:xfrm>
        </p:spPr>
        <p:txBody>
          <a:bodyPr>
            <a:noAutofit/>
          </a:bodyPr>
          <a:lstStyle/>
          <a:p>
            <a:pPr>
              <a:lnSpc>
                <a:spcPct val="110000"/>
              </a:lnSpc>
              <a:spcBef>
                <a:spcPts val="400"/>
              </a:spcBef>
              <a:spcAft>
                <a:spcPts val="1600"/>
              </a:spcAft>
            </a:pPr>
            <a:r>
              <a:rPr lang="en-US" sz="2400" dirty="0"/>
              <a:t>ACES are cumulative &amp; synergistic. </a:t>
            </a:r>
          </a:p>
          <a:p>
            <a:pPr>
              <a:lnSpc>
                <a:spcPct val="110000"/>
              </a:lnSpc>
              <a:spcBef>
                <a:spcPts val="400"/>
              </a:spcBef>
              <a:spcAft>
                <a:spcPts val="1600"/>
              </a:spcAft>
            </a:pPr>
            <a:r>
              <a:rPr lang="en-US" sz="2400" dirty="0"/>
              <a:t>Females and males have different (but overlapping) combinations of synergistic ACES.</a:t>
            </a:r>
          </a:p>
          <a:p>
            <a:pPr>
              <a:lnSpc>
                <a:spcPct val="110000"/>
              </a:lnSpc>
              <a:spcBef>
                <a:spcPts val="400"/>
              </a:spcBef>
              <a:spcAft>
                <a:spcPts val="1600"/>
              </a:spcAft>
            </a:pPr>
            <a:r>
              <a:rPr lang="en-US" sz="2400" dirty="0"/>
              <a:t>ACES increase risk for major public health problems far in excess of the usual thresholds (i.e., ORs ≥ 1.4 – 1.8) for interventions.</a:t>
            </a:r>
          </a:p>
          <a:p>
            <a:pPr>
              <a:lnSpc>
                <a:spcPct val="110000"/>
              </a:lnSpc>
              <a:spcBef>
                <a:spcPts val="400"/>
              </a:spcBef>
              <a:spcAft>
                <a:spcPts val="1600"/>
              </a:spcAft>
            </a:pPr>
            <a:r>
              <a:rPr lang="en-US" sz="2400" dirty="0"/>
              <a:t>ACEs may be synergistic with environmental exposures or social experiences, e.g., air pollution &amp; childhood asthma.</a:t>
            </a:r>
          </a:p>
        </p:txBody>
      </p:sp>
      <p:sp>
        <p:nvSpPr>
          <p:cNvPr id="4" name="TextBox 3"/>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774809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1371600"/>
          </a:xfrm>
          <a:solidFill>
            <a:srgbClr val="0000FF"/>
          </a:solidFill>
        </p:spPr>
        <p:txBody>
          <a:bodyPr>
            <a:noAutofit/>
          </a:bodyPr>
          <a:lstStyle/>
          <a:p>
            <a:r>
              <a:rPr lang="en-US" sz="3200" dirty="0">
                <a:solidFill>
                  <a:srgbClr val="FFFFFF"/>
                </a:solidFill>
              </a:rPr>
              <a:t>What More Can We Do?</a:t>
            </a:r>
          </a:p>
        </p:txBody>
      </p:sp>
      <p:sp>
        <p:nvSpPr>
          <p:cNvPr id="3" name="Content Placeholder 2"/>
          <p:cNvSpPr>
            <a:spLocks noGrp="1"/>
          </p:cNvSpPr>
          <p:nvPr>
            <p:ph idx="1"/>
          </p:nvPr>
        </p:nvSpPr>
        <p:spPr>
          <a:xfrm>
            <a:off x="457200" y="1854725"/>
            <a:ext cx="8229600" cy="4677104"/>
          </a:xfrm>
        </p:spPr>
        <p:txBody>
          <a:bodyPr>
            <a:noAutofit/>
          </a:bodyPr>
          <a:lstStyle/>
          <a:p>
            <a:pPr marL="0" indent="0" algn="ctr">
              <a:buNone/>
            </a:pPr>
            <a:r>
              <a:rPr lang="en-US" sz="2400" b="1" dirty="0"/>
              <a:t>Adopt a Public Health approach to Child Maltreatment and other ACEs by:</a:t>
            </a:r>
          </a:p>
          <a:p>
            <a:pPr marL="0" indent="0" algn="ctr">
              <a:buNone/>
            </a:pPr>
            <a:endParaRPr lang="en-US" sz="2400" dirty="0"/>
          </a:p>
          <a:p>
            <a:pPr marL="571500" indent="-514350">
              <a:spcBef>
                <a:spcPts val="400"/>
              </a:spcBef>
              <a:spcAft>
                <a:spcPts val="1600"/>
              </a:spcAft>
              <a:buFont typeface="+mj-lt"/>
              <a:buAutoNum type="arabicPeriod"/>
            </a:pPr>
            <a:r>
              <a:rPr lang="en-US" sz="2000" dirty="0"/>
              <a:t>Screening for ACEs in systems that serve children and families.</a:t>
            </a:r>
          </a:p>
          <a:p>
            <a:pPr marL="571500" indent="-514350">
              <a:spcBef>
                <a:spcPts val="400"/>
              </a:spcBef>
              <a:spcAft>
                <a:spcPts val="1600"/>
              </a:spcAft>
              <a:buFont typeface="+mj-lt"/>
              <a:buAutoNum type="arabicPeriod"/>
            </a:pPr>
            <a:r>
              <a:rPr lang="en-US" sz="2000" dirty="0"/>
              <a:t>Building capacity to prevent &amp; treat child trauma.</a:t>
            </a:r>
          </a:p>
          <a:p>
            <a:pPr marL="571500" indent="-514350">
              <a:spcBef>
                <a:spcPts val="400"/>
              </a:spcBef>
              <a:spcAft>
                <a:spcPts val="1600"/>
              </a:spcAft>
              <a:buFont typeface="+mj-lt"/>
              <a:buAutoNum type="arabicPeriod"/>
            </a:pPr>
            <a:r>
              <a:rPr lang="en-US" sz="2000" dirty="0"/>
              <a:t>Increasing access to trauma-informed services for children &amp; families.</a:t>
            </a:r>
          </a:p>
          <a:p>
            <a:pPr marL="571500" indent="-514350">
              <a:spcBef>
                <a:spcPts val="400"/>
              </a:spcBef>
              <a:spcAft>
                <a:spcPts val="1600"/>
              </a:spcAft>
              <a:buFont typeface="+mj-lt"/>
              <a:buAutoNum type="arabicPeriod"/>
            </a:pPr>
            <a:r>
              <a:rPr lang="en-US" sz="2000" dirty="0"/>
              <a:t>Integrating and enhancing programs to target synergistic ACEs with highest cumulative risks.</a:t>
            </a:r>
          </a:p>
          <a:p>
            <a:pPr marL="571500" indent="-514350">
              <a:spcBef>
                <a:spcPts val="400"/>
              </a:spcBef>
              <a:spcAft>
                <a:spcPts val="1600"/>
              </a:spcAft>
              <a:buFont typeface="+mj-lt"/>
              <a:buAutoNum type="arabicPeriod"/>
            </a:pPr>
            <a:r>
              <a:rPr lang="en-US" sz="2000" dirty="0"/>
              <a:t>Integrating trauma services across family-serving systems.</a:t>
            </a:r>
          </a:p>
        </p:txBody>
      </p:sp>
      <p:sp>
        <p:nvSpPr>
          <p:cNvPr id="4" name="TextBox 3"/>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644438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19"/>
            <a:ext cx="9144000" cy="1371600"/>
          </a:xfrm>
          <a:solidFill>
            <a:srgbClr val="0000FF"/>
          </a:solidFill>
        </p:spPr>
        <p:txBody>
          <a:bodyPr>
            <a:noAutofit/>
          </a:bodyPr>
          <a:lstStyle/>
          <a:p>
            <a:r>
              <a:rPr lang="en-US" sz="3200" dirty="0">
                <a:solidFill>
                  <a:srgbClr val="FFFFFF"/>
                </a:solidFill>
              </a:rPr>
              <a:t>How Would We Do It?</a:t>
            </a:r>
          </a:p>
        </p:txBody>
      </p:sp>
      <p:sp>
        <p:nvSpPr>
          <p:cNvPr id="3" name="Content Placeholder 2"/>
          <p:cNvSpPr>
            <a:spLocks noGrp="1"/>
          </p:cNvSpPr>
          <p:nvPr>
            <p:ph idx="1"/>
          </p:nvPr>
        </p:nvSpPr>
        <p:spPr>
          <a:xfrm>
            <a:off x="457200" y="1920108"/>
            <a:ext cx="8229600" cy="4761770"/>
          </a:xfrm>
        </p:spPr>
        <p:txBody>
          <a:bodyPr>
            <a:noAutofit/>
          </a:bodyPr>
          <a:lstStyle/>
          <a:p>
            <a:pPr>
              <a:spcBef>
                <a:spcPts val="400"/>
              </a:spcBef>
              <a:spcAft>
                <a:spcPts val="1600"/>
              </a:spcAft>
            </a:pPr>
            <a:r>
              <a:rPr lang="en-US" sz="1800" dirty="0"/>
              <a:t>Disseminate proven interventions (e.g., NCTSN learning </a:t>
            </a:r>
            <a:r>
              <a:rPr lang="en-US" sz="1800" dirty="0" err="1"/>
              <a:t>collaboratives</a:t>
            </a:r>
            <a:r>
              <a:rPr lang="en-US" sz="1800" dirty="0"/>
              <a:t>).</a:t>
            </a:r>
          </a:p>
          <a:p>
            <a:pPr>
              <a:spcBef>
                <a:spcPts val="400"/>
              </a:spcBef>
              <a:spcAft>
                <a:spcPts val="1600"/>
              </a:spcAft>
            </a:pPr>
            <a:r>
              <a:rPr lang="en-US" sz="1800" dirty="0"/>
              <a:t>Incentive-based credentialing and/or </a:t>
            </a:r>
            <a:r>
              <a:rPr lang="en-US" sz="1800" dirty="0" err="1"/>
              <a:t>rostering</a:t>
            </a:r>
            <a:r>
              <a:rPr lang="en-US" sz="1800" dirty="0"/>
              <a:t> of trained clinicians.</a:t>
            </a:r>
          </a:p>
          <a:p>
            <a:pPr>
              <a:spcBef>
                <a:spcPts val="400"/>
              </a:spcBef>
              <a:spcAft>
                <a:spcPts val="1600"/>
              </a:spcAft>
            </a:pPr>
            <a:r>
              <a:rPr lang="en-US" sz="1800" dirty="0"/>
              <a:t>Continuous monitoring of intervention outcomes.</a:t>
            </a:r>
          </a:p>
          <a:p>
            <a:pPr>
              <a:spcBef>
                <a:spcPts val="400"/>
              </a:spcBef>
              <a:spcAft>
                <a:spcPts val="400"/>
              </a:spcAft>
            </a:pPr>
            <a:r>
              <a:rPr lang="en-US" sz="1800" dirty="0"/>
              <a:t>Internet systems to manage large scale programs:</a:t>
            </a:r>
          </a:p>
          <a:p>
            <a:pPr lvl="1">
              <a:spcBef>
                <a:spcPts val="400"/>
              </a:spcBef>
              <a:spcAft>
                <a:spcPts val="400"/>
              </a:spcAft>
            </a:pPr>
            <a:r>
              <a:rPr lang="en-US" sz="1800" dirty="0"/>
              <a:t>Clinical data collection for referrals, outcome analyses &amp; clinician feedback</a:t>
            </a:r>
          </a:p>
          <a:p>
            <a:pPr lvl="1">
              <a:spcBef>
                <a:spcPts val="400"/>
              </a:spcBef>
              <a:spcAft>
                <a:spcPts val="400"/>
              </a:spcAft>
            </a:pPr>
            <a:r>
              <a:rPr lang="en-US" sz="1800" dirty="0"/>
              <a:t>Interactive training and education</a:t>
            </a:r>
          </a:p>
          <a:p>
            <a:pPr lvl="1">
              <a:spcBef>
                <a:spcPts val="400"/>
              </a:spcBef>
              <a:spcAft>
                <a:spcPts val="400"/>
              </a:spcAft>
            </a:pPr>
            <a:r>
              <a:rPr lang="en-US" sz="1800" dirty="0"/>
              <a:t>Program management</a:t>
            </a:r>
          </a:p>
          <a:p>
            <a:pPr lvl="1">
              <a:spcBef>
                <a:spcPts val="400"/>
              </a:spcBef>
              <a:spcAft>
                <a:spcPts val="1600"/>
              </a:spcAft>
            </a:pPr>
            <a:r>
              <a:rPr lang="en-US" sz="1800" dirty="0"/>
              <a:t>Networking among providers and stakeholders </a:t>
            </a:r>
          </a:p>
          <a:p>
            <a:pPr>
              <a:spcBef>
                <a:spcPts val="400"/>
              </a:spcBef>
              <a:spcAft>
                <a:spcPts val="1600"/>
              </a:spcAft>
            </a:pPr>
            <a:r>
              <a:rPr lang="en-US" sz="1800" dirty="0"/>
              <a:t>Continuous Quality Improvement (CQI) – to improve working programs while delivering services in the field.</a:t>
            </a:r>
          </a:p>
        </p:txBody>
      </p:sp>
      <p:sp>
        <p:nvSpPr>
          <p:cNvPr id="4" name="TextBox 3"/>
          <p:cNvSpPr txBox="1"/>
          <p:nvPr/>
        </p:nvSpPr>
        <p:spPr>
          <a:xfrm>
            <a:off x="7558240" y="6599591"/>
            <a:ext cx="1620547"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960812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237"/>
            <a:ext cx="9144000" cy="1371600"/>
          </a:xfrm>
          <a:solidFill>
            <a:srgbClr val="0000FF"/>
          </a:solidFill>
        </p:spPr>
        <p:txBody>
          <a:bodyPr>
            <a:noAutofit/>
          </a:bodyPr>
          <a:lstStyle/>
          <a:p>
            <a:r>
              <a:rPr lang="en-US" sz="3200" dirty="0">
                <a:solidFill>
                  <a:srgbClr val="FFFFFF"/>
                </a:solidFill>
              </a:rPr>
              <a:t>What Are The Expected Outcomes?</a:t>
            </a:r>
          </a:p>
        </p:txBody>
      </p:sp>
      <p:sp>
        <p:nvSpPr>
          <p:cNvPr id="3" name="Content Placeholder 2"/>
          <p:cNvSpPr>
            <a:spLocks noGrp="1"/>
          </p:cNvSpPr>
          <p:nvPr>
            <p:ph idx="1"/>
          </p:nvPr>
        </p:nvSpPr>
        <p:spPr>
          <a:xfrm>
            <a:off x="457200" y="2003926"/>
            <a:ext cx="8229600" cy="4097893"/>
          </a:xfrm>
        </p:spPr>
        <p:txBody>
          <a:bodyPr>
            <a:noAutofit/>
          </a:bodyPr>
          <a:lstStyle/>
          <a:p>
            <a:pPr>
              <a:spcBef>
                <a:spcPts val="400"/>
              </a:spcBef>
              <a:spcAft>
                <a:spcPts val="400"/>
              </a:spcAft>
            </a:pPr>
            <a:r>
              <a:rPr lang="en-US" sz="2000" dirty="0"/>
              <a:t>Reduced Human Suffering.</a:t>
            </a:r>
          </a:p>
          <a:p>
            <a:pPr>
              <a:spcBef>
                <a:spcPts val="400"/>
              </a:spcBef>
              <a:spcAft>
                <a:spcPts val="400"/>
              </a:spcAft>
            </a:pPr>
            <a:r>
              <a:rPr lang="en-US" sz="2000" dirty="0"/>
              <a:t>Decreased costly Mental &amp; Medical Illness.</a:t>
            </a:r>
          </a:p>
          <a:p>
            <a:pPr>
              <a:spcBef>
                <a:spcPts val="400"/>
              </a:spcBef>
              <a:spcAft>
                <a:spcPts val="400"/>
              </a:spcAft>
            </a:pPr>
            <a:r>
              <a:rPr lang="en-US" sz="2000" dirty="0"/>
              <a:t>Reduction in Health Risk Behaviors (e.g., smoking, substance abuse, poor diet).</a:t>
            </a:r>
          </a:p>
          <a:p>
            <a:pPr>
              <a:spcBef>
                <a:spcPts val="400"/>
              </a:spcBef>
              <a:spcAft>
                <a:spcPts val="400"/>
              </a:spcAft>
            </a:pPr>
            <a:r>
              <a:rPr lang="en-US" sz="2000" dirty="0"/>
              <a:t>Improved Population Health &amp; Well-Being.</a:t>
            </a:r>
          </a:p>
          <a:p>
            <a:pPr>
              <a:spcBef>
                <a:spcPts val="400"/>
              </a:spcBef>
              <a:spcAft>
                <a:spcPts val="400"/>
              </a:spcAft>
            </a:pPr>
            <a:r>
              <a:rPr lang="en-US" sz="2000" dirty="0"/>
              <a:t>Decreased Intergenerational Transmission of ACES.</a:t>
            </a:r>
          </a:p>
          <a:p>
            <a:pPr>
              <a:spcBef>
                <a:spcPts val="400"/>
              </a:spcBef>
              <a:spcAft>
                <a:spcPts val="400"/>
              </a:spcAft>
            </a:pPr>
            <a:r>
              <a:rPr lang="en-US" sz="2000" dirty="0"/>
              <a:t>Improved Educational &amp; Occupation Attainment.</a:t>
            </a:r>
          </a:p>
          <a:p>
            <a:pPr>
              <a:spcBef>
                <a:spcPts val="400"/>
              </a:spcBef>
              <a:spcAft>
                <a:spcPts val="400"/>
              </a:spcAft>
            </a:pPr>
            <a:r>
              <a:rPr lang="en-US" sz="2000" dirty="0"/>
              <a:t>Decreased Crime &amp; Victimization.</a:t>
            </a:r>
          </a:p>
          <a:p>
            <a:pPr>
              <a:spcBef>
                <a:spcPts val="400"/>
              </a:spcBef>
              <a:spcAft>
                <a:spcPts val="400"/>
              </a:spcAft>
            </a:pPr>
            <a:r>
              <a:rPr lang="en-US" sz="2000" dirty="0"/>
              <a:t>Decreased Welfare &amp; Social Services.</a:t>
            </a:r>
          </a:p>
          <a:p>
            <a:pPr>
              <a:spcBef>
                <a:spcPts val="400"/>
              </a:spcBef>
              <a:spcAft>
                <a:spcPts val="400"/>
              </a:spcAft>
            </a:pPr>
            <a:r>
              <a:rPr lang="en-US" sz="2000" dirty="0"/>
              <a:t>Increased Productivity &amp; Life Expectancy.</a:t>
            </a:r>
          </a:p>
        </p:txBody>
      </p:sp>
      <p:sp>
        <p:nvSpPr>
          <p:cNvPr id="4" name="TextBox 3"/>
          <p:cNvSpPr txBox="1"/>
          <p:nvPr/>
        </p:nvSpPr>
        <p:spPr>
          <a:xfrm>
            <a:off x="7558240" y="6599591"/>
            <a:ext cx="1660303"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214880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150" y="2368938"/>
            <a:ext cx="8959850" cy="1165225"/>
          </a:xfrm>
          <a:noFill/>
        </p:spPr>
        <p:txBody>
          <a:bodyPr>
            <a:normAutofit fontScale="90000"/>
          </a:bodyPr>
          <a:lstStyle/>
          <a:p>
            <a:r>
              <a:rPr lang="en-US" b="1" dirty="0">
                <a:solidFill>
                  <a:srgbClr val="0000FF"/>
                </a:solidFill>
              </a:rPr>
              <a:t>How Can a Public Effort Help Us?</a:t>
            </a:r>
          </a:p>
        </p:txBody>
      </p:sp>
    </p:spTree>
    <p:extLst>
      <p:ext uri="{BB962C8B-B14F-4D97-AF65-F5344CB8AC3E}">
        <p14:creationId xmlns:p14="http://schemas.microsoft.com/office/powerpoint/2010/main" val="2892049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267" y="795867"/>
            <a:ext cx="7690466" cy="4910665"/>
          </a:xfrm>
        </p:spPr>
        <p:txBody>
          <a:bodyPr>
            <a:noAutofit/>
          </a:bodyPr>
          <a:lstStyle/>
          <a:p>
            <a:pPr algn="l"/>
            <a:r>
              <a:rPr lang="en-US" sz="2400" b="1" dirty="0"/>
              <a:t>Christof Wieland</a:t>
            </a:r>
            <a:r>
              <a:rPr lang="en-US" sz="2400" dirty="0"/>
              <a:t>, the German man of letters, wrote in 1798 that public opinion was</a:t>
            </a:r>
            <a:br>
              <a:rPr lang="en-US" sz="2400" dirty="0"/>
            </a:br>
            <a:br>
              <a:rPr lang="en-US" sz="2400" dirty="0"/>
            </a:br>
            <a:r>
              <a:rPr lang="en-US" sz="2400" dirty="0"/>
              <a:t> </a:t>
            </a:r>
            <a:r>
              <a:rPr lang="en-US" sz="2400" i="1" dirty="0">
                <a:solidFill>
                  <a:srgbClr val="0000FF"/>
                </a:solidFill>
              </a:rPr>
              <a:t>“ . . . an opinion that gradually takes root among a whole people; especially among those who have the most influence when they work together as a group.  In this way it wins the upper hand to such an extent than one meets it everywhere… It then only requires some small opening that will allow it air, and it will break out with force.  Then it can change whole nations in a brief time and give whole parts of the world a new configuration.</a:t>
            </a:r>
            <a:r>
              <a:rPr lang="en-US" sz="2400" i="1" dirty="0"/>
              <a:t>” </a:t>
            </a:r>
            <a:r>
              <a:rPr lang="en-US" sz="2400" i="1" baseline="30000" dirty="0"/>
              <a:t>1</a:t>
            </a:r>
            <a:br>
              <a:rPr lang="en-US" sz="2400" i="1" dirty="0"/>
            </a:br>
            <a:br>
              <a:rPr lang="en-US" sz="2400" i="1" dirty="0"/>
            </a:br>
            <a:endParaRPr lang="en-US" sz="2400" i="1" dirty="0"/>
          </a:p>
        </p:txBody>
      </p:sp>
      <p:sp>
        <p:nvSpPr>
          <p:cNvPr id="3" name="Subtitle 2"/>
          <p:cNvSpPr>
            <a:spLocks noGrp="1"/>
          </p:cNvSpPr>
          <p:nvPr>
            <p:ph type="subTitle" idx="1"/>
          </p:nvPr>
        </p:nvSpPr>
        <p:spPr>
          <a:xfrm>
            <a:off x="4811220" y="4806422"/>
            <a:ext cx="3318892" cy="443051"/>
          </a:xfrm>
        </p:spPr>
        <p:txBody>
          <a:bodyPr>
            <a:normAutofit/>
          </a:bodyPr>
          <a:lstStyle/>
          <a:p>
            <a:pPr algn="r"/>
            <a:r>
              <a:rPr lang="en-US" sz="2000" dirty="0">
                <a:solidFill>
                  <a:schemeClr val="tx1"/>
                </a:solidFill>
              </a:rPr>
              <a:t>Christof Wieland, 1798</a:t>
            </a:r>
          </a:p>
        </p:txBody>
      </p:sp>
      <p:sp>
        <p:nvSpPr>
          <p:cNvPr id="6" name="TextBox 5"/>
          <p:cNvSpPr txBox="1"/>
          <p:nvPr/>
        </p:nvSpPr>
        <p:spPr>
          <a:xfrm>
            <a:off x="447262" y="6211957"/>
            <a:ext cx="8532742" cy="276999"/>
          </a:xfrm>
          <a:prstGeom prst="rect">
            <a:avLst/>
          </a:prstGeom>
          <a:noFill/>
        </p:spPr>
        <p:txBody>
          <a:bodyPr wrap="square" rtlCol="0">
            <a:spAutoFit/>
          </a:bodyPr>
          <a:lstStyle/>
          <a:p>
            <a:r>
              <a:rPr lang="en-US" sz="1200" baseline="30000" dirty="0">
                <a:latin typeface="Arial"/>
              </a:rPr>
              <a:t>1</a:t>
            </a:r>
            <a:r>
              <a:rPr lang="en-US" sz="1200" dirty="0">
                <a:latin typeface="Arial"/>
              </a:rPr>
              <a:t>Daniel J. </a:t>
            </a:r>
            <a:r>
              <a:rPr lang="en-US" sz="1200" dirty="0" err="1">
                <a:latin typeface="Arial"/>
              </a:rPr>
              <a:t>Boorstin</a:t>
            </a:r>
            <a:r>
              <a:rPr lang="en-US" sz="1200" dirty="0">
                <a:latin typeface="Arial"/>
              </a:rPr>
              <a:t>, Democracy and Its Discontents Reflections on Everyday America, Vintage Books p14, 1975.</a:t>
            </a:r>
          </a:p>
        </p:txBody>
      </p:sp>
      <p:sp>
        <p:nvSpPr>
          <p:cNvPr id="5" name="TextBox 4"/>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36869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3200" dirty="0">
                <a:solidFill>
                  <a:srgbClr val="FFFFFF"/>
                </a:solidFill>
              </a:rPr>
              <a:t>There is No Single “Best” Term</a:t>
            </a:r>
          </a:p>
        </p:txBody>
      </p:sp>
      <p:sp>
        <p:nvSpPr>
          <p:cNvPr id="3" name="Content Placeholder 2"/>
          <p:cNvSpPr>
            <a:spLocks noGrp="1"/>
          </p:cNvSpPr>
          <p:nvPr>
            <p:ph idx="1"/>
          </p:nvPr>
        </p:nvSpPr>
        <p:spPr>
          <a:xfrm>
            <a:off x="457200" y="2021020"/>
            <a:ext cx="8368748" cy="3925482"/>
          </a:xfrm>
        </p:spPr>
        <p:txBody>
          <a:bodyPr>
            <a:normAutofit fontScale="92500"/>
          </a:bodyPr>
          <a:lstStyle/>
          <a:p>
            <a:pPr>
              <a:spcBef>
                <a:spcPts val="400"/>
              </a:spcBef>
              <a:spcAft>
                <a:spcPts val="2400"/>
              </a:spcAft>
            </a:pPr>
            <a:r>
              <a:rPr lang="en-US" sz="2600" dirty="0"/>
              <a:t>Child trauma and adversity come in many forms and no term covers all of them.</a:t>
            </a:r>
          </a:p>
          <a:p>
            <a:pPr>
              <a:spcBef>
                <a:spcPts val="400"/>
              </a:spcBef>
              <a:spcAft>
                <a:spcPts val="2400"/>
              </a:spcAft>
            </a:pPr>
            <a:r>
              <a:rPr lang="en-US" sz="2600" dirty="0"/>
              <a:t>In this Narrative we use ACES (Adverse Childhood Experiences) because it is one of the better known terms among the many audiences this Narrative seeks to reach.</a:t>
            </a:r>
          </a:p>
          <a:p>
            <a:pPr>
              <a:spcBef>
                <a:spcPts val="400"/>
              </a:spcBef>
              <a:spcAft>
                <a:spcPts val="2400"/>
              </a:spcAft>
            </a:pPr>
            <a:r>
              <a:rPr lang="en-US" sz="2600" dirty="0"/>
              <a:t>The basic findings of the original ACES research</a:t>
            </a:r>
            <a:r>
              <a:rPr lang="en-US" sz="2600" baseline="30000" dirty="0"/>
              <a:t>1</a:t>
            </a:r>
            <a:r>
              <a:rPr lang="en-US" sz="2600" dirty="0"/>
              <a:t> have been independently replicated by many different studies. </a:t>
            </a:r>
          </a:p>
        </p:txBody>
      </p:sp>
      <p:sp>
        <p:nvSpPr>
          <p:cNvPr id="4" name="TextBox 3"/>
          <p:cNvSpPr txBox="1"/>
          <p:nvPr/>
        </p:nvSpPr>
        <p:spPr>
          <a:xfrm>
            <a:off x="0" y="6558728"/>
            <a:ext cx="7752279" cy="307777"/>
          </a:xfrm>
          <a:prstGeom prst="rect">
            <a:avLst/>
          </a:prstGeom>
          <a:noFill/>
        </p:spPr>
        <p:txBody>
          <a:bodyPr wrap="square" rtlCol="0">
            <a:spAutoFit/>
          </a:bodyPr>
          <a:lstStyle/>
          <a:p>
            <a:r>
              <a:rPr lang="en-US" sz="1400" dirty="0">
                <a:latin typeface="Arial"/>
              </a:rPr>
              <a:t> </a:t>
            </a:r>
            <a:r>
              <a:rPr lang="en-US" sz="1200" baseline="30000" dirty="0">
                <a:latin typeface="Arial"/>
              </a:rPr>
              <a:t>1</a:t>
            </a:r>
            <a:r>
              <a:rPr lang="en-US" sz="1200" dirty="0">
                <a:latin typeface="Arial"/>
              </a:rPr>
              <a:t>http://www.cdc.gov/violenceprevention/acestudy/prevalence.html</a:t>
            </a:r>
          </a:p>
        </p:txBody>
      </p:sp>
      <p:sp>
        <p:nvSpPr>
          <p:cNvPr id="6" name="TextBox 5"/>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943160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8951"/>
            <a:ext cx="8229600" cy="5554980"/>
          </a:xfrm>
        </p:spPr>
        <p:txBody>
          <a:bodyPr>
            <a:noAutofit/>
          </a:bodyPr>
          <a:lstStyle/>
          <a:p>
            <a:pPr marL="0" indent="0" algn="ctr">
              <a:buNone/>
            </a:pPr>
            <a:r>
              <a:rPr lang="en-US" sz="2000" b="1" dirty="0"/>
              <a:t>ACES</a:t>
            </a:r>
          </a:p>
          <a:p>
            <a:r>
              <a:rPr lang="en-US" sz="1800" dirty="0"/>
              <a:t>TED Talk </a:t>
            </a:r>
            <a:r>
              <a:rPr lang="en-US" sz="2000" dirty="0"/>
              <a:t>- </a:t>
            </a:r>
            <a:r>
              <a:rPr lang="en-US" sz="1000" dirty="0">
                <a:hlinkClick r:id="rId2"/>
              </a:rPr>
              <a:t>www.ted.com/talks/nadine_burke_harris_how_childhood_trauma_affects_health_across_a_lifetime</a:t>
            </a:r>
            <a:endParaRPr lang="en-US" sz="1000" dirty="0"/>
          </a:p>
          <a:p>
            <a:r>
              <a:rPr lang="en-US" sz="1800" dirty="0"/>
              <a:t>CDC</a:t>
            </a:r>
            <a:r>
              <a:rPr lang="en-US" sz="2000" dirty="0"/>
              <a:t> - </a:t>
            </a:r>
            <a:r>
              <a:rPr lang="en-US" sz="1200" dirty="0">
                <a:solidFill>
                  <a:srgbClr val="0000FF"/>
                </a:solidFill>
                <a:hlinkClick r:id="rId3"/>
              </a:rPr>
              <a:t>www.cdc.gov/violenceprevention/acestudy/index.html</a:t>
            </a:r>
            <a:endParaRPr lang="en-US" sz="1200" dirty="0">
              <a:solidFill>
                <a:srgbClr val="0000FF"/>
              </a:solidFill>
            </a:endParaRPr>
          </a:p>
          <a:p>
            <a:endParaRPr lang="en-US" sz="2000" dirty="0">
              <a:solidFill>
                <a:srgbClr val="0000FF"/>
              </a:solidFill>
            </a:endParaRPr>
          </a:p>
          <a:p>
            <a:pPr marL="0" indent="0" algn="ctr">
              <a:buNone/>
            </a:pPr>
            <a:r>
              <a:rPr lang="en-US" sz="2000" b="1" dirty="0"/>
              <a:t>Evidence Based Treatment &amp; Prevention</a:t>
            </a:r>
          </a:p>
          <a:p>
            <a:r>
              <a:rPr lang="en-US" sz="1800" dirty="0"/>
              <a:t>NCTSN</a:t>
            </a:r>
            <a:r>
              <a:rPr lang="en-US" sz="2000" dirty="0"/>
              <a:t>  </a:t>
            </a:r>
            <a:r>
              <a:rPr lang="en-US" sz="1200" dirty="0">
                <a:solidFill>
                  <a:srgbClr val="0000FF"/>
                </a:solidFill>
                <a:hlinkClick r:id="rId4"/>
              </a:rPr>
              <a:t>www.nctsn.org</a:t>
            </a:r>
            <a:endParaRPr lang="en-US" sz="1200" dirty="0">
              <a:solidFill>
                <a:srgbClr val="0000FF"/>
              </a:solidFill>
            </a:endParaRPr>
          </a:p>
          <a:p>
            <a:r>
              <a:rPr lang="en-US" sz="1800" dirty="0"/>
              <a:t>Children’s Bureau </a:t>
            </a:r>
            <a:r>
              <a:rPr lang="en-US" sz="1200" dirty="0">
                <a:solidFill>
                  <a:srgbClr val="0000FF"/>
                </a:solidFill>
                <a:hlinkClick r:id="rId5"/>
              </a:rPr>
              <a:t>http://www.acf.hhs.gov/programs/cb</a:t>
            </a:r>
            <a:endParaRPr lang="en-US" sz="1200" dirty="0">
              <a:solidFill>
                <a:srgbClr val="0000FF"/>
              </a:solidFill>
            </a:endParaRPr>
          </a:p>
          <a:p>
            <a:r>
              <a:rPr lang="en-US" sz="1800" dirty="0"/>
              <a:t>SAMHSA</a:t>
            </a:r>
            <a:r>
              <a:rPr lang="en-US" sz="2000" dirty="0"/>
              <a:t> </a:t>
            </a:r>
            <a:r>
              <a:rPr lang="en-US" sz="1200" dirty="0">
                <a:solidFill>
                  <a:srgbClr val="0000FF"/>
                </a:solidFill>
                <a:hlinkClick r:id="rId6"/>
              </a:rPr>
              <a:t>http://www.samhsa.gov/ebp-web-guide</a:t>
            </a:r>
            <a:endParaRPr lang="en-US" sz="1200" dirty="0">
              <a:solidFill>
                <a:srgbClr val="0000FF"/>
              </a:solidFill>
            </a:endParaRPr>
          </a:p>
          <a:p>
            <a:r>
              <a:rPr lang="en-US" sz="1800" dirty="0"/>
              <a:t>Maternal Depression </a:t>
            </a:r>
            <a:r>
              <a:rPr lang="en-US" sz="1200" u="sng" dirty="0">
                <a:hlinkClick r:id="rId7"/>
              </a:rPr>
              <a:t>http://www.movingbeyonddepression.org/</a:t>
            </a:r>
            <a:endParaRPr lang="en-US" sz="1200" u="sng" dirty="0"/>
          </a:p>
          <a:p>
            <a:endParaRPr lang="en-US" sz="2000" dirty="0">
              <a:solidFill>
                <a:srgbClr val="0000FF"/>
              </a:solidFill>
            </a:endParaRPr>
          </a:p>
          <a:p>
            <a:pPr marL="0" indent="0" algn="ctr">
              <a:buNone/>
            </a:pPr>
            <a:r>
              <a:rPr lang="en-US" sz="2000" b="1" dirty="0"/>
              <a:t>Advocacy &amp; Policy</a:t>
            </a:r>
          </a:p>
          <a:p>
            <a:r>
              <a:rPr lang="en-US" sz="1800" dirty="0"/>
              <a:t>AAP </a:t>
            </a:r>
            <a:r>
              <a:rPr lang="en-US" sz="2000" dirty="0"/>
              <a:t> </a:t>
            </a:r>
            <a:r>
              <a:rPr lang="en-US" sz="1200" dirty="0">
                <a:solidFill>
                  <a:srgbClr val="0000FF"/>
                </a:solidFill>
                <a:hlinkClick r:id="rId8"/>
              </a:rPr>
              <a:t>www.aap.org/en-us/Pages/Default.aspx</a:t>
            </a:r>
            <a:endParaRPr lang="en-US" sz="1200" dirty="0">
              <a:solidFill>
                <a:srgbClr val="0000FF"/>
              </a:solidFill>
            </a:endParaRPr>
          </a:p>
          <a:p>
            <a:r>
              <a:rPr lang="en-US" sz="1800" dirty="0"/>
              <a:t>APAs</a:t>
            </a:r>
            <a:r>
              <a:rPr lang="en-US" sz="2000" dirty="0"/>
              <a:t>  </a:t>
            </a:r>
            <a:r>
              <a:rPr lang="en-US" sz="1200" dirty="0">
                <a:hlinkClick r:id="rId9"/>
              </a:rPr>
              <a:t>www.apa.org</a:t>
            </a:r>
            <a:r>
              <a:rPr lang="en-US" sz="1200" dirty="0"/>
              <a:t> </a:t>
            </a:r>
            <a:r>
              <a:rPr lang="en-US" sz="1400" dirty="0"/>
              <a:t>&amp;</a:t>
            </a:r>
            <a:r>
              <a:rPr lang="en-US" sz="2000" dirty="0"/>
              <a:t> </a:t>
            </a:r>
            <a:r>
              <a:rPr lang="en-US" sz="1200" dirty="0">
                <a:solidFill>
                  <a:srgbClr val="0000FF"/>
                </a:solidFill>
                <a:hlinkClick r:id="rId10"/>
              </a:rPr>
              <a:t>www.psychiatry.org</a:t>
            </a:r>
            <a:endParaRPr lang="en-US" sz="1200" dirty="0">
              <a:solidFill>
                <a:srgbClr val="0000FF"/>
              </a:solidFill>
            </a:endParaRPr>
          </a:p>
          <a:p>
            <a:r>
              <a:rPr lang="en-US" sz="1800" dirty="0"/>
              <a:t>AACAP </a:t>
            </a:r>
            <a:r>
              <a:rPr lang="en-US" sz="1400" dirty="0">
                <a:solidFill>
                  <a:srgbClr val="0000FF"/>
                </a:solidFill>
                <a:hlinkClick r:id="rId11"/>
              </a:rPr>
              <a:t>www.aacap.org</a:t>
            </a:r>
            <a:endParaRPr lang="en-US" sz="1400" dirty="0">
              <a:solidFill>
                <a:srgbClr val="0000FF"/>
              </a:solidFill>
            </a:endParaRPr>
          </a:p>
          <a:p>
            <a:endParaRPr lang="en-US" sz="2000" dirty="0">
              <a:solidFill>
                <a:srgbClr val="0000FF"/>
              </a:solidFill>
            </a:endParaRPr>
          </a:p>
          <a:p>
            <a:pPr marL="0" indent="0" algn="ctr">
              <a:buNone/>
            </a:pPr>
            <a:r>
              <a:rPr lang="en-US" sz="2000" b="1" dirty="0"/>
              <a:t>Additional Resource URLs:</a:t>
            </a:r>
            <a:r>
              <a:rPr lang="en-US" sz="2000" dirty="0">
                <a:solidFill>
                  <a:srgbClr val="0000FF"/>
                </a:solidFill>
              </a:rPr>
              <a:t> CANarratives.org</a:t>
            </a:r>
          </a:p>
        </p:txBody>
      </p:sp>
      <p:sp>
        <p:nvSpPr>
          <p:cNvPr id="4" name="Title 1"/>
          <p:cNvSpPr txBox="1">
            <a:spLocks/>
          </p:cNvSpPr>
          <p:nvPr/>
        </p:nvSpPr>
        <p:spPr>
          <a:xfrm rot="10800000" flipV="1">
            <a:off x="0" y="99397"/>
            <a:ext cx="9144000" cy="833894"/>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a:solidFill>
                  <a:schemeClr val="bg1"/>
                </a:solidFill>
                <a:latin typeface="Arial"/>
              </a:rPr>
              <a:t>Resource </a:t>
            </a:r>
            <a:r>
              <a:rPr lang="en-US" sz="3200" dirty="0">
                <a:solidFill>
                  <a:schemeClr val="bg1"/>
                </a:solidFill>
                <a:latin typeface="Arial"/>
              </a:rPr>
              <a:t>URLs </a:t>
            </a:r>
          </a:p>
        </p:txBody>
      </p:sp>
      <p:sp>
        <p:nvSpPr>
          <p:cNvPr id="5" name="TextBox 4"/>
          <p:cNvSpPr txBox="1"/>
          <p:nvPr/>
        </p:nvSpPr>
        <p:spPr>
          <a:xfrm>
            <a:off x="7558241" y="6599591"/>
            <a:ext cx="1541034"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17408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71600"/>
          </a:xfrm>
          <a:solidFill>
            <a:srgbClr val="0000FF"/>
          </a:solidFill>
        </p:spPr>
        <p:txBody>
          <a:bodyPr>
            <a:noAutofit/>
          </a:bodyPr>
          <a:lstStyle/>
          <a:p>
            <a:r>
              <a:rPr lang="en-US" sz="3200" dirty="0">
                <a:solidFill>
                  <a:schemeClr val="bg1"/>
                </a:solidFill>
              </a:rPr>
              <a:t>ACES (A</a:t>
            </a:r>
            <a:r>
              <a:rPr lang="en-US" sz="2800" dirty="0">
                <a:solidFill>
                  <a:schemeClr val="bg1"/>
                </a:solidFill>
              </a:rPr>
              <a:t>dverse</a:t>
            </a:r>
            <a:r>
              <a:rPr lang="en-US" sz="3200" dirty="0">
                <a:solidFill>
                  <a:schemeClr val="bg1"/>
                </a:solidFill>
              </a:rPr>
              <a:t> C</a:t>
            </a:r>
            <a:r>
              <a:rPr lang="en-US" sz="2800" dirty="0">
                <a:solidFill>
                  <a:schemeClr val="bg1"/>
                </a:solidFill>
              </a:rPr>
              <a:t>hildhood</a:t>
            </a:r>
            <a:r>
              <a:rPr lang="en-US" sz="3200" dirty="0">
                <a:solidFill>
                  <a:schemeClr val="bg1"/>
                </a:solidFill>
              </a:rPr>
              <a:t> E</a:t>
            </a:r>
            <a:r>
              <a:rPr lang="en-US" sz="2800" dirty="0">
                <a:solidFill>
                  <a:schemeClr val="bg1"/>
                </a:solidFill>
              </a:rPr>
              <a:t>xperiences</a:t>
            </a:r>
            <a:r>
              <a:rPr lang="en-US" sz="3200" dirty="0">
                <a:solidFill>
                  <a:schemeClr val="bg1"/>
                </a:solidFill>
              </a:rPr>
              <a:t>)</a:t>
            </a:r>
            <a:r>
              <a:rPr lang="en-US" sz="3200" baseline="30000" dirty="0">
                <a:solidFill>
                  <a:schemeClr val="bg1"/>
                </a:solidFill>
              </a:rPr>
              <a:t>1</a:t>
            </a:r>
          </a:p>
        </p:txBody>
      </p:sp>
      <p:sp>
        <p:nvSpPr>
          <p:cNvPr id="3" name="Content Placeholder 2"/>
          <p:cNvSpPr>
            <a:spLocks noGrp="1"/>
          </p:cNvSpPr>
          <p:nvPr>
            <p:ph idx="1"/>
          </p:nvPr>
        </p:nvSpPr>
        <p:spPr>
          <a:xfrm>
            <a:off x="294522" y="1973140"/>
            <a:ext cx="8613170" cy="4023927"/>
          </a:xfrm>
        </p:spPr>
        <p:txBody>
          <a:bodyPr>
            <a:noAutofit/>
          </a:bodyPr>
          <a:lstStyle/>
          <a:p>
            <a:pPr>
              <a:spcBef>
                <a:spcPts val="400"/>
              </a:spcBef>
              <a:spcAft>
                <a:spcPts val="2400"/>
              </a:spcAft>
            </a:pPr>
            <a:r>
              <a:rPr lang="en-US" sz="2000" dirty="0"/>
              <a:t>In this Narrative, ACES is used generically to refer to overlapping sets of traumatic and adverse childhood experiences and home environment factors that substantially increase a child’s risk for serious, lifelong medical and mental illnesses.</a:t>
            </a:r>
          </a:p>
          <a:p>
            <a:pPr>
              <a:spcBef>
                <a:spcPts val="400"/>
              </a:spcBef>
              <a:spcAft>
                <a:spcPts val="2400"/>
              </a:spcAft>
            </a:pPr>
            <a:r>
              <a:rPr lang="en-US" sz="2000" dirty="0"/>
              <a:t>As the number of ACES increases, the negative outcome of interest (e.g., mental, medical, social, fiscal) increases in a graded (roughly stepwise) fashion.  </a:t>
            </a:r>
          </a:p>
          <a:p>
            <a:pPr>
              <a:spcBef>
                <a:spcPts val="400"/>
              </a:spcBef>
              <a:spcAft>
                <a:spcPts val="2400"/>
              </a:spcAft>
            </a:pPr>
            <a:r>
              <a:rPr lang="en-US" sz="2000" dirty="0"/>
              <a:t>This cumulative “ACES-effect” occurs at multiple levels from biological markers of stress within a person to population-based markers of health such as rates of childhood asthma in a neighborhood.</a:t>
            </a:r>
          </a:p>
        </p:txBody>
      </p:sp>
      <p:sp>
        <p:nvSpPr>
          <p:cNvPr id="4" name="TextBox 3"/>
          <p:cNvSpPr txBox="1"/>
          <p:nvPr/>
        </p:nvSpPr>
        <p:spPr>
          <a:xfrm>
            <a:off x="0" y="6538035"/>
            <a:ext cx="4698274" cy="276999"/>
          </a:xfrm>
          <a:prstGeom prst="rect">
            <a:avLst/>
          </a:prstGeom>
          <a:noFill/>
        </p:spPr>
        <p:txBody>
          <a:bodyPr wrap="none" rtlCol="0">
            <a:spAutoFit/>
          </a:bodyPr>
          <a:lstStyle/>
          <a:p>
            <a:r>
              <a:rPr lang="en-US" sz="1200" dirty="0">
                <a:latin typeface="Arial"/>
              </a:rPr>
              <a:t> </a:t>
            </a:r>
            <a:r>
              <a:rPr lang="en-US" sz="1200" baseline="30000" dirty="0">
                <a:latin typeface="Arial"/>
              </a:rPr>
              <a:t>1</a:t>
            </a:r>
            <a:r>
              <a:rPr lang="en-US" sz="1200" dirty="0">
                <a:latin typeface="Arial"/>
              </a:rPr>
              <a:t>http://www.cdc.gov/violenceprevention/acestudy/prevalence.html</a:t>
            </a:r>
          </a:p>
        </p:txBody>
      </p:sp>
      <p:sp>
        <p:nvSpPr>
          <p:cNvPr id="6" name="TextBox 5"/>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26498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
            <a:ext cx="9144000" cy="1371600"/>
          </a:xfrm>
          <a:solidFill>
            <a:srgbClr val="0000FF"/>
          </a:solidFill>
        </p:spPr>
        <p:txBody>
          <a:bodyPr>
            <a:noAutofit/>
          </a:bodyPr>
          <a:lstStyle/>
          <a:p>
            <a:r>
              <a:rPr lang="en-US" sz="3200" dirty="0">
                <a:solidFill>
                  <a:srgbClr val="FFFFFF"/>
                </a:solidFill>
              </a:rPr>
              <a:t>ACES P</a:t>
            </a:r>
            <a:r>
              <a:rPr lang="en-US" sz="3000" dirty="0">
                <a:solidFill>
                  <a:srgbClr val="FFFFFF"/>
                </a:solidFill>
              </a:rPr>
              <a:t>revalence (%) of </a:t>
            </a:r>
            <a:r>
              <a:rPr lang="en-US" sz="3200" dirty="0">
                <a:solidFill>
                  <a:srgbClr val="FFFFFF"/>
                </a:solidFill>
              </a:rPr>
              <a:t>Abuse and Neglect</a:t>
            </a:r>
            <a:br>
              <a:rPr lang="en-US" sz="3200" dirty="0">
                <a:solidFill>
                  <a:srgbClr val="FFFFFF"/>
                </a:solidFill>
              </a:rPr>
            </a:br>
            <a:r>
              <a:rPr lang="en-US" sz="3200" dirty="0">
                <a:solidFill>
                  <a:srgbClr val="FFFFFF"/>
                </a:solidFill>
              </a:rPr>
              <a:t>In the Original Study</a:t>
            </a:r>
            <a:r>
              <a:rPr lang="en-US" sz="3200" baseline="30000" dirty="0">
                <a:solidFill>
                  <a:srgbClr val="FFFFFF"/>
                </a:solidFill>
              </a:rPr>
              <a:t>1</a:t>
            </a:r>
          </a:p>
        </p:txBody>
      </p:sp>
      <p:graphicFrame>
        <p:nvGraphicFramePr>
          <p:cNvPr id="5" name="Object 4"/>
          <p:cNvGraphicFramePr>
            <a:graphicFrameLocks noChangeAspect="1"/>
          </p:cNvGraphicFramePr>
          <p:nvPr>
            <p:extLst>
              <p:ext uri="{D42A27DB-BD31-4B8C-83A1-F6EECF244321}">
                <p14:modId xmlns:p14="http://schemas.microsoft.com/office/powerpoint/2010/main" val="355491032"/>
              </p:ext>
            </p:extLst>
          </p:nvPr>
        </p:nvGraphicFramePr>
        <p:xfrm>
          <a:off x="1060559" y="1885541"/>
          <a:ext cx="6958859" cy="4397730"/>
        </p:xfrm>
        <a:graphic>
          <a:graphicData uri="http://schemas.openxmlformats.org/presentationml/2006/ole">
            <mc:AlternateContent xmlns:mc="http://schemas.openxmlformats.org/markup-compatibility/2006">
              <mc:Choice xmlns:v="urn:schemas-microsoft-com:vml" Requires="v">
                <p:oleObj name="Worksheet" r:id="rId2" imgW="3043155" imgH="1814365" progId="Excel.Sheet.12">
                  <p:embed/>
                </p:oleObj>
              </mc:Choice>
              <mc:Fallback>
                <p:oleObj name="Worksheet" r:id="rId2" imgW="3043155" imgH="1814365" progId="Excel.Sheet.12">
                  <p:embed/>
                  <p:pic>
                    <p:nvPicPr>
                      <p:cNvPr id="0" name=""/>
                      <p:cNvPicPr/>
                      <p:nvPr/>
                    </p:nvPicPr>
                    <p:blipFill>
                      <a:blip r:embed="rId3"/>
                      <a:stretch>
                        <a:fillRect/>
                      </a:stretch>
                    </p:blipFill>
                    <p:spPr>
                      <a:xfrm>
                        <a:off x="1060559" y="1885541"/>
                        <a:ext cx="6958859" cy="4397730"/>
                      </a:xfrm>
                      <a:prstGeom prst="rect">
                        <a:avLst/>
                      </a:prstGeom>
                    </p:spPr>
                  </p:pic>
                </p:oleObj>
              </mc:Fallback>
            </mc:AlternateContent>
          </a:graphicData>
        </a:graphic>
      </p:graphicFrame>
      <p:sp>
        <p:nvSpPr>
          <p:cNvPr id="4" name="TextBox 3"/>
          <p:cNvSpPr txBox="1"/>
          <p:nvPr/>
        </p:nvSpPr>
        <p:spPr>
          <a:xfrm>
            <a:off x="0" y="6558728"/>
            <a:ext cx="7257979" cy="276999"/>
          </a:xfrm>
          <a:prstGeom prst="rect">
            <a:avLst/>
          </a:prstGeom>
          <a:noFill/>
        </p:spPr>
        <p:txBody>
          <a:bodyPr wrap="square" rtlCol="0">
            <a:spAutoFit/>
          </a:bodyPr>
          <a:lstStyle/>
          <a:p>
            <a:r>
              <a:rPr lang="en-US" sz="1400" baseline="30000" dirty="0">
                <a:latin typeface="Arial"/>
              </a:rPr>
              <a:t>1</a:t>
            </a:r>
            <a:r>
              <a:rPr lang="en-US" sz="1200" dirty="0">
                <a:latin typeface="Arial"/>
              </a:rPr>
              <a:t>http://www.cdc.gov/violenceprevention/acestudy/prevalence.html</a:t>
            </a:r>
          </a:p>
        </p:txBody>
      </p:sp>
      <p:sp>
        <p:nvSpPr>
          <p:cNvPr id="7" name="TextBox 6"/>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240541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19"/>
            <a:ext cx="9144000" cy="1371600"/>
          </a:xfrm>
          <a:solidFill>
            <a:srgbClr val="0000FF"/>
          </a:solidFill>
        </p:spPr>
        <p:txBody>
          <a:bodyPr>
            <a:noAutofit/>
          </a:bodyPr>
          <a:lstStyle/>
          <a:p>
            <a:r>
              <a:rPr lang="en-US" sz="3200" dirty="0">
                <a:solidFill>
                  <a:srgbClr val="FFFFFF"/>
                </a:solidFill>
              </a:rPr>
              <a:t>ACES </a:t>
            </a:r>
            <a:r>
              <a:rPr lang="en-US" sz="3000" dirty="0">
                <a:solidFill>
                  <a:srgbClr val="FFFFFF"/>
                </a:solidFill>
              </a:rPr>
              <a:t>Prevalence (%) of </a:t>
            </a:r>
            <a:r>
              <a:rPr lang="en-US" sz="3200" dirty="0">
                <a:solidFill>
                  <a:srgbClr val="FFFFFF"/>
                </a:solidFill>
              </a:rPr>
              <a:t>Household Dysfunction</a:t>
            </a:r>
            <a:br>
              <a:rPr lang="en-US" sz="3200" dirty="0">
                <a:solidFill>
                  <a:srgbClr val="FFFFFF"/>
                </a:solidFill>
              </a:rPr>
            </a:br>
            <a:r>
              <a:rPr lang="en-US" sz="3200" dirty="0">
                <a:solidFill>
                  <a:srgbClr val="FFFFFF"/>
                </a:solidFill>
              </a:rPr>
              <a:t>In the Original Study</a:t>
            </a:r>
            <a:r>
              <a:rPr lang="en-US" sz="3200" baseline="30000" dirty="0">
                <a:solidFill>
                  <a:srgbClr val="FFFFFF"/>
                </a:solidFill>
              </a:rPr>
              <a:t>1</a:t>
            </a:r>
          </a:p>
        </p:txBody>
      </p:sp>
      <p:graphicFrame>
        <p:nvGraphicFramePr>
          <p:cNvPr id="3" name="Object 2"/>
          <p:cNvGraphicFramePr>
            <a:graphicFrameLocks noChangeAspect="1"/>
          </p:cNvGraphicFramePr>
          <p:nvPr>
            <p:extLst>
              <p:ext uri="{D42A27DB-BD31-4B8C-83A1-F6EECF244321}">
                <p14:modId xmlns:p14="http://schemas.microsoft.com/office/powerpoint/2010/main" val="715089981"/>
              </p:ext>
            </p:extLst>
          </p:nvPr>
        </p:nvGraphicFramePr>
        <p:xfrm>
          <a:off x="203960" y="2055764"/>
          <a:ext cx="8789889" cy="3954397"/>
        </p:xfrm>
        <a:graphic>
          <a:graphicData uri="http://schemas.openxmlformats.org/presentationml/2006/ole">
            <mc:AlternateContent xmlns:mc="http://schemas.openxmlformats.org/markup-compatibility/2006">
              <mc:Choice xmlns:v="urn:schemas-microsoft-com:vml" Requires="v">
                <p:oleObj name="Worksheet" r:id="rId2" imgW="4048290" imgH="1452464" progId="Excel.Sheet.12">
                  <p:embed/>
                </p:oleObj>
              </mc:Choice>
              <mc:Fallback>
                <p:oleObj name="Worksheet" r:id="rId2" imgW="4048290" imgH="1452464" progId="Excel.Sheet.12">
                  <p:embed/>
                  <p:pic>
                    <p:nvPicPr>
                      <p:cNvPr id="0" name=""/>
                      <p:cNvPicPr/>
                      <p:nvPr/>
                    </p:nvPicPr>
                    <p:blipFill>
                      <a:blip r:embed="rId3"/>
                      <a:stretch>
                        <a:fillRect/>
                      </a:stretch>
                    </p:blipFill>
                    <p:spPr>
                      <a:xfrm>
                        <a:off x="203960" y="2055764"/>
                        <a:ext cx="8789889" cy="3954397"/>
                      </a:xfrm>
                      <a:prstGeom prst="rect">
                        <a:avLst/>
                      </a:prstGeom>
                    </p:spPr>
                  </p:pic>
                </p:oleObj>
              </mc:Fallback>
            </mc:AlternateContent>
          </a:graphicData>
        </a:graphic>
      </p:graphicFrame>
      <p:sp>
        <p:nvSpPr>
          <p:cNvPr id="5" name="TextBox 4"/>
          <p:cNvSpPr txBox="1"/>
          <p:nvPr/>
        </p:nvSpPr>
        <p:spPr>
          <a:xfrm>
            <a:off x="0" y="6512635"/>
            <a:ext cx="6486693" cy="276999"/>
          </a:xfrm>
          <a:prstGeom prst="rect">
            <a:avLst/>
          </a:prstGeom>
          <a:noFill/>
        </p:spPr>
        <p:txBody>
          <a:bodyPr wrap="square" rtlCol="0">
            <a:spAutoFit/>
          </a:bodyPr>
          <a:lstStyle/>
          <a:p>
            <a:r>
              <a:rPr lang="en-US" sz="1200" baseline="30000" dirty="0">
                <a:latin typeface="Arial"/>
              </a:rPr>
              <a:t>1</a:t>
            </a:r>
            <a:r>
              <a:rPr lang="en-US" sz="1200" dirty="0">
                <a:latin typeface="Arial"/>
              </a:rPr>
              <a:t>http://www.cdc.gov/violenceprevention/acestudy/prevalence.html</a:t>
            </a:r>
          </a:p>
        </p:txBody>
      </p:sp>
      <p:sp>
        <p:nvSpPr>
          <p:cNvPr id="7" name="TextBox 6"/>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314029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
            <a:ext cx="9144000" cy="1371600"/>
          </a:xfrm>
          <a:solidFill>
            <a:srgbClr val="0000FF"/>
          </a:solidFill>
        </p:spPr>
        <p:txBody>
          <a:bodyPr>
            <a:noAutofit/>
          </a:bodyPr>
          <a:lstStyle/>
          <a:p>
            <a:r>
              <a:rPr lang="en-US" sz="2800" dirty="0">
                <a:solidFill>
                  <a:srgbClr val="FFFFFF"/>
                </a:solidFill>
              </a:rPr>
              <a:t>Percent of Cumulative Adverse Childhood Experiences </a:t>
            </a:r>
            <a:br>
              <a:rPr lang="en-US" sz="2800" dirty="0">
                <a:solidFill>
                  <a:srgbClr val="FFFFFF"/>
                </a:solidFill>
              </a:rPr>
            </a:br>
            <a:r>
              <a:rPr lang="en-US" sz="2800" dirty="0">
                <a:solidFill>
                  <a:srgbClr val="FFFFFF"/>
                </a:solidFill>
              </a:rPr>
              <a:t>ACES in the Original Study</a:t>
            </a:r>
            <a:r>
              <a:rPr lang="en-US" sz="2800" baseline="30000" dirty="0">
                <a:solidFill>
                  <a:srgbClr val="FFFFFF"/>
                </a:solidFill>
              </a:rPr>
              <a:t>1</a:t>
            </a:r>
          </a:p>
        </p:txBody>
      </p:sp>
      <p:graphicFrame>
        <p:nvGraphicFramePr>
          <p:cNvPr id="5" name="Object 4"/>
          <p:cNvGraphicFramePr>
            <a:graphicFrameLocks noChangeAspect="1"/>
          </p:cNvGraphicFramePr>
          <p:nvPr>
            <p:extLst>
              <p:ext uri="{D42A27DB-BD31-4B8C-83A1-F6EECF244321}">
                <p14:modId xmlns:p14="http://schemas.microsoft.com/office/powerpoint/2010/main" val="2492384160"/>
              </p:ext>
            </p:extLst>
          </p:nvPr>
        </p:nvGraphicFramePr>
        <p:xfrm>
          <a:off x="366613" y="2014878"/>
          <a:ext cx="8288029" cy="3759591"/>
        </p:xfrm>
        <a:graphic>
          <a:graphicData uri="http://schemas.openxmlformats.org/presentationml/2006/ole">
            <mc:AlternateContent xmlns:mc="http://schemas.openxmlformats.org/markup-compatibility/2006">
              <mc:Choice xmlns:v="urn:schemas-microsoft-com:vml" Requires="v">
                <p:oleObj name="Worksheet" r:id="rId2" imgW="3386275" imgH="1271735" progId="Excel.Sheet.12">
                  <p:embed/>
                </p:oleObj>
              </mc:Choice>
              <mc:Fallback>
                <p:oleObj name="Worksheet" r:id="rId2" imgW="3386275" imgH="1271735" progId="Excel.Sheet.12">
                  <p:embed/>
                  <p:pic>
                    <p:nvPicPr>
                      <p:cNvPr id="0" name=""/>
                      <p:cNvPicPr/>
                      <p:nvPr/>
                    </p:nvPicPr>
                    <p:blipFill>
                      <a:blip r:embed="rId3"/>
                      <a:stretch>
                        <a:fillRect/>
                      </a:stretch>
                    </p:blipFill>
                    <p:spPr>
                      <a:xfrm>
                        <a:off x="366613" y="2014878"/>
                        <a:ext cx="8288029" cy="3759591"/>
                      </a:xfrm>
                      <a:prstGeom prst="rect">
                        <a:avLst/>
                      </a:prstGeom>
                    </p:spPr>
                  </p:pic>
                </p:oleObj>
              </mc:Fallback>
            </mc:AlternateContent>
          </a:graphicData>
        </a:graphic>
      </p:graphicFrame>
      <p:sp>
        <p:nvSpPr>
          <p:cNvPr id="6" name="TextBox 5"/>
          <p:cNvSpPr txBox="1"/>
          <p:nvPr/>
        </p:nvSpPr>
        <p:spPr>
          <a:xfrm>
            <a:off x="0" y="6470021"/>
            <a:ext cx="5861079" cy="276999"/>
          </a:xfrm>
          <a:prstGeom prst="rect">
            <a:avLst/>
          </a:prstGeom>
          <a:noFill/>
        </p:spPr>
        <p:txBody>
          <a:bodyPr wrap="square" rtlCol="0">
            <a:spAutoFit/>
          </a:bodyPr>
          <a:lstStyle/>
          <a:p>
            <a:r>
              <a:rPr lang="en-US" sz="1200" baseline="30000" dirty="0">
                <a:latin typeface="Arial"/>
              </a:rPr>
              <a:t>1</a:t>
            </a:r>
            <a:r>
              <a:rPr lang="en-US" sz="1200" dirty="0">
                <a:latin typeface="Arial"/>
              </a:rPr>
              <a:t>http://www.cdc.gov/violenceprevention/acestudy/prevalence.html</a:t>
            </a:r>
          </a:p>
        </p:txBody>
      </p:sp>
      <p:sp>
        <p:nvSpPr>
          <p:cNvPr id="8" name="TextBox 7"/>
          <p:cNvSpPr txBox="1"/>
          <p:nvPr/>
        </p:nvSpPr>
        <p:spPr>
          <a:xfrm>
            <a:off x="7558241" y="6599591"/>
            <a:ext cx="1585760" cy="246221"/>
          </a:xfrm>
          <a:prstGeom prst="rect">
            <a:avLst/>
          </a:prstGeom>
          <a:noFill/>
        </p:spPr>
        <p:txBody>
          <a:bodyPr wrap="square" rtlCol="0">
            <a:spAutoFit/>
          </a:bodyPr>
          <a:lstStyle/>
          <a:p>
            <a:pPr algn="ctr"/>
            <a:r>
              <a:rPr lang="en-US" sz="1000" dirty="0">
                <a:solidFill>
                  <a:srgbClr val="0000FF"/>
                </a:solidFill>
                <a:latin typeface="Arial"/>
              </a:rPr>
              <a:t>CANarratives.org</a:t>
            </a:r>
          </a:p>
        </p:txBody>
      </p:sp>
    </p:spTree>
    <p:extLst>
      <p:ext uri="{BB962C8B-B14F-4D97-AF65-F5344CB8AC3E}">
        <p14:creationId xmlns:p14="http://schemas.microsoft.com/office/powerpoint/2010/main" val="143246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0000FF"/>
        </a:solidFill>
      </a:spPr>
      <a:bodyPr wrap="square" rtlCol="0">
        <a:spAutoFit/>
      </a:bodyPr>
      <a:lstStyle>
        <a:defPPr algn="ctr">
          <a:defRPr sz="4400" dirty="0" smtClean="0">
            <a:solidFill>
              <a:srgbClr val="FFFFFF"/>
            </a:solidFill>
            <a:latin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19313</TotalTime>
  <Words>3374</Words>
  <Application>Microsoft Office PowerPoint</Application>
  <PresentationFormat>On-screen Show (4:3)</PresentationFormat>
  <Paragraphs>381</Paragraphs>
  <Slides>50</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6" baseType="lpstr">
      <vt:lpstr>ＭＳ Ｐゴシック</vt:lpstr>
      <vt:lpstr>Arial</vt:lpstr>
      <vt:lpstr>Office Theme</vt:lpstr>
      <vt:lpstr>Worksheet</vt:lpstr>
      <vt:lpstr>Visio</vt:lpstr>
      <vt:lpstr>Slide</vt:lpstr>
      <vt:lpstr>Opportunities To Change The Outcomes Of Traumatized Children  2015</vt:lpstr>
      <vt:lpstr>CAN Contributors</vt:lpstr>
      <vt:lpstr>Childhood Adversity Narratives</vt:lpstr>
      <vt:lpstr>PowerPoint Presentation</vt:lpstr>
      <vt:lpstr>There is No Single “Best” Term</vt:lpstr>
      <vt:lpstr>ACES (Adverse Childhood Experiences)1</vt:lpstr>
      <vt:lpstr>ACES Prevalence (%) of Abuse and Neglect In the Original Study1</vt:lpstr>
      <vt:lpstr>ACES Prevalence (%) of Household Dysfunction In the Original Study1</vt:lpstr>
      <vt:lpstr>Percent of Cumulative Adverse Childhood Experiences  ACES in the Original Study1</vt:lpstr>
      <vt:lpstr>PowerPoint Presentation</vt:lpstr>
      <vt:lpstr>Rates of Maltreatment by Age1</vt:lpstr>
      <vt:lpstr>PowerPoint Presentation</vt:lpstr>
      <vt:lpstr>How ACES Cross Generations</vt:lpstr>
      <vt:lpstr>PowerPoint Presentation</vt:lpstr>
      <vt:lpstr>PowerPoint Presentation</vt:lpstr>
      <vt:lpstr>PowerPoint Presentation</vt:lpstr>
      <vt:lpstr>PowerPoint Presentation</vt:lpstr>
      <vt:lpstr>Impact of Cumulative ACES &amp; Social Dysfunction1</vt:lpstr>
      <vt:lpstr>Implications of Cumulative ACES</vt:lpstr>
      <vt:lpstr>Synergy</vt:lpstr>
      <vt:lpstr>Synergistic ACES Increase  Complex Adult Psychopathology1</vt:lpstr>
      <vt:lpstr>Co-Existing Childhood Sexual Abuse &amp; Household Domestic Violence  ACES are Synergistic &amp; Increase Risk of  Complex Adult Psychopathology1,2</vt:lpstr>
      <vt:lpstr>Co-Existing Parental Substance Abuse &amp; Parental Mental Illness  ACES are Synergistic &amp; Increase Risk of  Complex Adult Psychopathology1,2</vt:lpstr>
      <vt:lpstr>Synergistic ACES in Females 1,2</vt:lpstr>
      <vt:lpstr>Synergistic ACES in Males 1,2 </vt:lpstr>
      <vt:lpstr> Synergy between ACES &amp;  Other Adversities (e.g., Environmental Pollution1)</vt:lpstr>
      <vt:lpstr>Addressing ACES Offers Critical  Public Health Opportunities1</vt:lpstr>
      <vt:lpstr>Costs of Cumulative &amp; Synergistic ACES</vt:lpstr>
      <vt:lpstr>PowerPoint Presentation</vt:lpstr>
      <vt:lpstr>Estimated Lifetime Costs for all 2014 First Time Maltreatment Victims = $5.9 Trillion1</vt:lpstr>
      <vt:lpstr>PowerPoint Presentation</vt:lpstr>
      <vt:lpstr>What Do We Have Available Now?</vt:lpstr>
      <vt:lpstr>Child Abuse Prevention</vt:lpstr>
      <vt:lpstr>Treatment</vt:lpstr>
      <vt:lpstr>The National Child Traumatic Stress Network (NCTSN) Centers and Affiliated Agencies Provide Proven Treatments to Traumatized Youth Nationwide1</vt:lpstr>
      <vt:lpstr>PowerPoint Presentation</vt:lpstr>
      <vt:lpstr>Prevention &amp; Treatment Costs</vt:lpstr>
      <vt:lpstr>Preventing ACES is Protective  Within &amp; Across Generations</vt:lpstr>
      <vt:lpstr>Measuring Risk</vt:lpstr>
      <vt:lpstr>PowerPoint Presentation</vt:lpstr>
      <vt:lpstr>PowerPoint Presentation</vt:lpstr>
      <vt:lpstr>PowerPoint Presentation</vt:lpstr>
      <vt:lpstr>Prevention, Screening, &amp; Treatment Can Be Embedded In Existing Systems That Serve Children </vt:lpstr>
      <vt:lpstr>Summary</vt:lpstr>
      <vt:lpstr>What More Can We Do?</vt:lpstr>
      <vt:lpstr>How Would We Do It?</vt:lpstr>
      <vt:lpstr>What Are The Expected Outcomes?</vt:lpstr>
      <vt:lpstr>How Can a Public Effort Help Us?</vt:lpstr>
      <vt:lpstr>Christof Wieland, the German man of letters, wrote in 1798 that public opinion was   “ . . . an opinion that gradually takes root among a whole people; especially among those who have the most influence when they work together as a group.  In this way it wins the upper hand to such an extent than one meets it everywhere… It then only requires some small opening that will allow it air, and it will break out with force.  Then it can change whole nations in a brief time and give whole parts of the world a new configuration.” 1  </vt:lpstr>
      <vt:lpstr>PowerPoint Presentation</vt:lpstr>
    </vt:vector>
  </TitlesOfParts>
  <Company>UNC Department of Pscyhiatry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to change the outcomes of traumatized children (Draft Narrative)</dc:title>
  <dc:creator>Frank Putnam</dc:creator>
  <cp:lastModifiedBy>Sharp, Debbie</cp:lastModifiedBy>
  <cp:revision>380</cp:revision>
  <cp:lastPrinted>2015-03-29T19:21:23Z</cp:lastPrinted>
  <dcterms:created xsi:type="dcterms:W3CDTF">2014-09-05T15:32:14Z</dcterms:created>
  <dcterms:modified xsi:type="dcterms:W3CDTF">2025-11-05T16:05:36Z</dcterms:modified>
</cp:coreProperties>
</file>